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63" r:id="rId6"/>
    <p:sldId id="274" r:id="rId7"/>
    <p:sldId id="262" r:id="rId8"/>
    <p:sldId id="269" r:id="rId9"/>
    <p:sldId id="275" r:id="rId10"/>
    <p:sldId id="276" r:id="rId11"/>
    <p:sldId id="272" r:id="rId12"/>
    <p:sldId id="259" r:id="rId13"/>
    <p:sldId id="260" r:id="rId14"/>
    <p:sldId id="261" r:id="rId15"/>
    <p:sldId id="264" r:id="rId16"/>
    <p:sldId id="265" r:id="rId17"/>
    <p:sldId id="26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2" roundtripDataSignature="AMtx7mjsHpmRRpV/veR3a7B2+qbiWgb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5EF50-11F9-4A23-87D2-B406AFC8C0D3}">
  <a:tblStyle styleId="{FB45EF50-11F9-4A23-87D2-B406AFC8C0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49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29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6fe822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16fe822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f16fe8226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3" name="Google Shape;153;p24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693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Casey to note outreach efforts. Summarize public input later.</a:t>
            </a:r>
            <a:endParaRPr dirty="0"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711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51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90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districting2021.acgov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districting2021.acgov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334474"/>
            <a:ext cx="11796052" cy="22142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63027" y="3844909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Karin Mac Donald &amp; </a:t>
            </a:r>
            <a:r>
              <a:rPr lang="en-US" sz="2000" dirty="0">
                <a:solidFill>
                  <a:schemeClr val="dk1"/>
                </a:solidFill>
              </a:rPr>
              <a:t>Jane Hood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Data &amp; Research, LLC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Consultants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Bazar, Casey Farmer &amp; Sandi Rivera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Development Agency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29977" y="6038726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833870" y="2655065"/>
            <a:ext cx="52219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Hearing – October 12,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/>
              <a:t>Population of Existing Supervisorial Districts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F9FF7-61DB-461C-A086-B1AD8D285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00933"/>
              </p:ext>
            </p:extLst>
          </p:nvPr>
        </p:nvGraphicFramePr>
        <p:xfrm>
          <a:off x="2881746" y="1773388"/>
          <a:ext cx="4964397" cy="4179568"/>
        </p:xfrm>
        <a:graphic>
          <a:graphicData uri="http://schemas.openxmlformats.org/drawingml/2006/table">
            <a:tbl>
              <a:tblPr>
                <a:tableStyleId>{FB45EF50-11F9-4A23-87D2-B406AFC8C0D3}</a:tableStyleId>
              </a:tblPr>
              <a:tblGrid>
                <a:gridCol w="1348046">
                  <a:extLst>
                    <a:ext uri="{9D8B030D-6E8A-4147-A177-3AD203B41FA5}">
                      <a16:colId xmlns:a16="http://schemas.microsoft.com/office/drawing/2014/main" val="683900729"/>
                    </a:ext>
                  </a:extLst>
                </a:gridCol>
                <a:gridCol w="1177034">
                  <a:extLst>
                    <a:ext uri="{9D8B030D-6E8A-4147-A177-3AD203B41FA5}">
                      <a16:colId xmlns:a16="http://schemas.microsoft.com/office/drawing/2014/main" val="2132459532"/>
                    </a:ext>
                  </a:extLst>
                </a:gridCol>
                <a:gridCol w="1293571">
                  <a:extLst>
                    <a:ext uri="{9D8B030D-6E8A-4147-A177-3AD203B41FA5}">
                      <a16:colId xmlns:a16="http://schemas.microsoft.com/office/drawing/2014/main" val="2115484680"/>
                    </a:ext>
                  </a:extLst>
                </a:gridCol>
                <a:gridCol w="1145746">
                  <a:extLst>
                    <a:ext uri="{9D8B030D-6E8A-4147-A177-3AD203B41FA5}">
                      <a16:colId xmlns:a16="http://schemas.microsoft.com/office/drawing/2014/main" val="4174009282"/>
                    </a:ext>
                  </a:extLst>
                </a:gridCol>
              </a:tblGrid>
              <a:tr h="25752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Supervisorial Redistricting 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26757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District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Deviation from Ideal 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% Deviation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653371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341,012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           4,318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31269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333,558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      (3,136)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-0.93%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566590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327,773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      (8,921)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-2.65%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0426678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   344,963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                      8,269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2.46%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2391630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   336,162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             (532)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821949"/>
                  </a:ext>
                </a:extLst>
              </a:tr>
              <a:tr h="22654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223317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 Population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1,683,468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179728"/>
                  </a:ext>
                </a:extLst>
              </a:tr>
              <a:tr h="44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Ideal 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336,693.6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2216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9B8C2C-563A-46D0-BF48-BDC6DEA24451}"/>
              </a:ext>
            </a:extLst>
          </p:cNvPr>
          <p:cNvSpPr txBox="1"/>
          <p:nvPr/>
        </p:nvSpPr>
        <p:spPr>
          <a:xfrm>
            <a:off x="838199" y="6042026"/>
            <a:ext cx="5959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Census 2020, CA Adjusted Redistricting Data (Public Law 94-171) Summary File (9/27/2021)</a:t>
            </a:r>
          </a:p>
          <a:p>
            <a:r>
              <a:rPr lang="en-US" sz="1000" dirty="0"/>
              <a:t>              Q2 Data &amp; Research</a:t>
            </a:r>
          </a:p>
          <a:p>
            <a:r>
              <a:rPr lang="en-US" sz="1000" dirty="0"/>
              <a:t>              Community Development Agency</a:t>
            </a:r>
          </a:p>
        </p:txBody>
      </p:sp>
    </p:spTree>
    <p:extLst>
      <p:ext uri="{BB962C8B-B14F-4D97-AF65-F5344CB8AC3E}">
        <p14:creationId xmlns:p14="http://schemas.microsoft.com/office/powerpoint/2010/main" val="253077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9ABC859-7050-4458-B3FD-782240B3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18" y="291237"/>
            <a:ext cx="10105103" cy="5715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02D8B-28B7-44C6-846C-DF33C69718C0}"/>
              </a:ext>
            </a:extLst>
          </p:cNvPr>
          <p:cNvSpPr txBox="1"/>
          <p:nvPr/>
        </p:nvSpPr>
        <p:spPr>
          <a:xfrm>
            <a:off x="548523" y="5220536"/>
            <a:ext cx="2410691" cy="138499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Ideal Population: </a:t>
            </a:r>
            <a:r>
              <a:rPr lang="en-US" sz="1200" dirty="0"/>
              <a:t>336,693.6</a:t>
            </a:r>
          </a:p>
          <a:p>
            <a:r>
              <a:rPr lang="en-US" sz="1200" b="1" dirty="0"/>
              <a:t>Total Deviation: </a:t>
            </a:r>
            <a:r>
              <a:rPr lang="en-US" sz="1200" dirty="0"/>
              <a:t>5.1%</a:t>
            </a:r>
          </a:p>
          <a:p>
            <a:endParaRPr lang="en-US" sz="1200" b="1" dirty="0"/>
          </a:p>
          <a:p>
            <a:r>
              <a:rPr lang="en-US" sz="1200" b="1" dirty="0"/>
              <a:t>Label:</a:t>
            </a:r>
          </a:p>
          <a:p>
            <a:r>
              <a:rPr lang="en-US" sz="1200" dirty="0"/>
              <a:t>District Number</a:t>
            </a:r>
          </a:p>
          <a:p>
            <a:r>
              <a:rPr lang="en-US" sz="1200" dirty="0"/>
              <a:t>Count of Population from Ideal</a:t>
            </a:r>
          </a:p>
          <a:p>
            <a:r>
              <a:rPr lang="en-US" sz="1200" dirty="0"/>
              <a:t>% of Population from Ideal</a:t>
            </a:r>
          </a:p>
        </p:txBody>
      </p:sp>
    </p:spTree>
    <p:extLst>
      <p:ext uri="{BB962C8B-B14F-4D97-AF65-F5344CB8AC3E}">
        <p14:creationId xmlns:p14="http://schemas.microsoft.com/office/powerpoint/2010/main" val="223248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FAIR MAPS ACT of 2019 (incorporating Alameda County Charter Criteria)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are Ranked in Order of Priority (“to the extent practicable”)</a:t>
            </a: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US and CA Constitution (</a:t>
            </a:r>
            <a:r>
              <a:rPr lang="en-US" sz="2400" b="1" dirty="0"/>
              <a:t>equal population</a:t>
            </a:r>
            <a:r>
              <a:rPr lang="en-US" sz="2400" dirty="0"/>
              <a:t>) 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</a:t>
            </a:r>
            <a:r>
              <a:rPr lang="en-US" sz="2400" b="1" dirty="0"/>
              <a:t>federal</a:t>
            </a:r>
            <a:r>
              <a:rPr lang="en-US" sz="2400" dirty="0"/>
              <a:t> </a:t>
            </a:r>
            <a:r>
              <a:rPr lang="en-US" sz="2400" b="1" dirty="0"/>
              <a:t>Voting Rights Act</a:t>
            </a:r>
            <a:r>
              <a:rPr lang="en-US" sz="2400" dirty="0"/>
              <a:t> (race and language minorities)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Contiguity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local neighborhoods</a:t>
            </a:r>
            <a:r>
              <a:rPr lang="en-US" sz="2400" dirty="0"/>
              <a:t> and </a:t>
            </a:r>
            <a:r>
              <a:rPr lang="en-US" sz="2400" b="1" dirty="0"/>
              <a:t>Communities of Interest</a:t>
            </a:r>
            <a:r>
              <a:rPr lang="en-US" sz="2400" dirty="0"/>
              <a:t> (COIs)</a:t>
            </a:r>
            <a:endParaRPr dirty="0"/>
          </a:p>
          <a:p>
            <a:pPr marL="831850" lvl="2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dirty="0"/>
              <a:t>COIs may not include relationships with political parties, incumbents, or political candidates.</a:t>
            </a:r>
            <a:endParaRPr dirty="0"/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r>
              <a:rPr lang="en-US" sz="2800" b="1" dirty="0"/>
              <a:t>(continued)</a:t>
            </a:r>
            <a:endParaRPr b="1"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Ranked in Order of Priority (“to the extent practicable”)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Cities </a:t>
            </a:r>
            <a:r>
              <a:rPr lang="en-US" sz="2400" dirty="0"/>
              <a:t>and</a:t>
            </a:r>
            <a:r>
              <a:rPr lang="en-US" sz="2400" b="1" dirty="0"/>
              <a:t> Census Designated Places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Boundaries should be </a:t>
            </a:r>
            <a:r>
              <a:rPr lang="en-US" sz="2400" b="1" dirty="0"/>
              <a:t>easily identifiable and understandable</a:t>
            </a:r>
            <a:r>
              <a:rPr lang="en-US" sz="2400" dirty="0"/>
              <a:t> by residents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Compactness: </a:t>
            </a:r>
            <a:r>
              <a:rPr lang="en-US" sz="2400" dirty="0"/>
              <a:t>If it doesn’t conflict with preceding criteria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Do not favor or discriminate against political parties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2400" i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>
              <a:solidFill>
                <a:schemeClr val="lt1"/>
              </a:solidFill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16fe82264_0_0"/>
          <p:cNvSpPr txBox="1">
            <a:spLocks noGrp="1"/>
          </p:cNvSpPr>
          <p:nvPr>
            <p:ph type="title"/>
          </p:nvPr>
        </p:nvSpPr>
        <p:spPr>
          <a:xfrm>
            <a:off x="116911" y="377651"/>
            <a:ext cx="1207508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a Section 2 or Majority/Minority District under the Voting Rights Act?</a:t>
            </a:r>
            <a:endParaRPr b="1" dirty="0"/>
          </a:p>
        </p:txBody>
      </p:sp>
      <p:sp>
        <p:nvSpPr>
          <p:cNvPr id="133" name="Google Shape;133;gf16fe8226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 err="1"/>
              <a:t>Gingles</a:t>
            </a:r>
            <a:r>
              <a:rPr lang="en-US" i="1" dirty="0"/>
              <a:t> (Thornburg v. </a:t>
            </a:r>
            <a:r>
              <a:rPr lang="en-US" i="1" dirty="0" err="1"/>
              <a:t>Gingles</a:t>
            </a:r>
            <a:r>
              <a:rPr lang="en-US" i="1" dirty="0"/>
              <a:t> 1986) Criteria:</a:t>
            </a:r>
            <a:endParaRPr i="1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Minority group must be compact and large enough to constitute a majority in the district (50%+ CVAP*)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Minority group votes cohesively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There must be evidence of polarized voting against the minority group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*CVAP = Citizen Voting Age Population</a:t>
            </a:r>
            <a:endParaRPr dirty="0"/>
          </a:p>
        </p:txBody>
      </p:sp>
      <p:pic>
        <p:nvPicPr>
          <p:cNvPr id="134" name="Google Shape;134;gf16fe8226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3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524000" y="3012444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4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1829973" y="5888390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60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/>
              <a:t>For Reference</a:t>
            </a:r>
            <a:r>
              <a:rPr lang="en-US"/>
              <a:t>: Redistricting Meeting Schedule</a:t>
            </a:r>
            <a:endParaRPr/>
          </a:p>
        </p:txBody>
      </p:sp>
      <p:cxnSp>
        <p:nvCxnSpPr>
          <p:cNvPr id="163" name="Google Shape;163;p25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25"/>
          <p:cNvGraphicFramePr/>
          <p:nvPr/>
        </p:nvGraphicFramePr>
        <p:xfrm>
          <a:off x="667266" y="1690687"/>
          <a:ext cx="10686525" cy="4131855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296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10/12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Hear a presentation and provide direction regarding what scenarios the consultant should explore and bring to the next meeting.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redistricting data, over/under map of the district population, Overview of COIs and public comments received so far. Preliminary Voting Rights Act review.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10/26 at 6pm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Select preliminary draft map(s) for further consideration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District mapping visualizations based on Board direction provided at the previous meeting. Review proposed maps received from the public. Review maps and make modifications live as directed by Board.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11/2 at 6pm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(District meeting per AC Charter)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preliminary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8199" y="146420"/>
            <a:ext cx="10674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/>
              <a:t>For Reference</a:t>
            </a:r>
            <a:r>
              <a:rPr lang="en-US" i="1"/>
              <a:t>: </a:t>
            </a:r>
            <a:r>
              <a:rPr lang="en-US"/>
              <a:t>Redistricting Meeting Schedule</a:t>
            </a:r>
            <a:endParaRPr/>
          </a:p>
        </p:txBody>
      </p:sp>
      <p:cxnSp>
        <p:nvCxnSpPr>
          <p:cNvPr id="171" name="Google Shape;171;p26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6"/>
          <p:cNvGraphicFramePr/>
          <p:nvPr/>
        </p:nvGraphicFramePr>
        <p:xfrm>
          <a:off x="838199" y="1342452"/>
          <a:ext cx="10805275" cy="4542740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32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11/4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11/16 at 6pm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(District meeting per AC Charter)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(1-2)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11/23 at 6pm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(District meeting per AC Charter)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to a map for consideration, and provide direction to staff/consultant.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Thursday 12/2 at 6pm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(District meeting per AC Charter)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and approve map for adoption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map. Make final map adjustments.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12/7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First Reading of Ordinance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 and ordinance.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12/14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Reading of Ordinance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 Adopt Final Map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965431" y="667316"/>
            <a:ext cx="6586491" cy="77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Outline</a:t>
            </a:r>
            <a:endParaRPr b="1"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965431" y="2057312"/>
            <a:ext cx="6586489" cy="460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Outreach Activities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Community of Interest (COI) Overview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CA Adjusted Census Data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Mapping Criteria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Board Receive Public Comments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Provide direction to consultant and staff on scenarios for the next Board meeting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endParaRPr lang="en-US" sz="2900" dirty="0"/>
          </a:p>
        </p:txBody>
      </p:sp>
      <p:pic>
        <p:nvPicPr>
          <p:cNvPr id="100" name="Google Shape;100;p3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"/>
          <p:cNvCxnSpPr/>
          <p:nvPr/>
        </p:nvCxnSpPr>
        <p:spPr>
          <a:xfrm>
            <a:off x="5061269" y="1751324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47650" y="365125"/>
            <a:ext cx="55530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 Outreach Activities</a:t>
            </a:r>
            <a:endParaRPr b="1" dirty="0"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247650" y="1628775"/>
            <a:ext cx="5779524" cy="4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2900" dirty="0"/>
              <a:t>Presentation at Alameda County Mayor's Conference</a:t>
            </a:r>
            <a:br>
              <a:rPr lang="en-US" sz="2900" dirty="0"/>
            </a:br>
            <a:endParaRPr lang="en-US" sz="2900" dirty="0">
              <a:solidFill>
                <a:srgbClr val="FFFFFF"/>
              </a:solidFill>
              <a:highlight>
                <a:srgbClr val="FFFF00"/>
              </a:highlight>
            </a:endParaRP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2900" dirty="0"/>
              <a:t>Announcement at all 14 City Council Meetings</a:t>
            </a:r>
            <a:r>
              <a:rPr lang="en-US" sz="2900" i="1" dirty="0"/>
              <a:t>  (in progress) </a:t>
            </a:r>
            <a:br>
              <a:rPr lang="en-US" sz="2900" i="1" dirty="0"/>
            </a:br>
            <a:endParaRPr lang="en-US" sz="2900" i="1" dirty="0">
              <a:solidFill>
                <a:srgbClr val="000000"/>
              </a:solidFill>
            </a:endParaRP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2900" dirty="0"/>
              <a:t>Local and Ethnic Media Outreach</a:t>
            </a:r>
            <a:br>
              <a:rPr lang="en-US" sz="2900" dirty="0"/>
            </a:br>
            <a:endParaRPr lang="en-US" sz="2900" dirty="0">
              <a:solidFill>
                <a:srgbClr val="FFFFFF"/>
              </a:solidFill>
              <a:highlight>
                <a:srgbClr val="FFFF00"/>
              </a:highlight>
            </a:endParaRP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2900" dirty="0"/>
              <a:t>Educating "Trusted Messengers" about redistricting process and how to engage </a:t>
            </a:r>
            <a:br>
              <a:rPr lang="en-US" dirty="0"/>
            </a:br>
            <a:endParaRPr dirty="0">
              <a:solidFill>
                <a:schemeClr val="lt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80000"/>
              </a:lnSpc>
              <a:buClr>
                <a:srgbClr val="0BD0D9"/>
              </a:buClr>
              <a:buSzPts val="2200"/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9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98927" y="-198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Public Input To Date </a:t>
            </a:r>
            <a:endParaRPr b="1" dirty="0"/>
          </a:p>
        </p:txBody>
      </p:sp>
      <p:graphicFrame>
        <p:nvGraphicFramePr>
          <p:cNvPr id="107" name="Google Shape;107;p7"/>
          <p:cNvGraphicFramePr/>
          <p:nvPr>
            <p:extLst>
              <p:ext uri="{D42A27DB-BD31-4B8C-83A1-F6EECF244321}">
                <p14:modId xmlns:p14="http://schemas.microsoft.com/office/powerpoint/2010/main" val="2759482829"/>
              </p:ext>
            </p:extLst>
          </p:nvPr>
        </p:nvGraphicFramePr>
        <p:xfrm>
          <a:off x="565079" y="1028700"/>
          <a:ext cx="11085825" cy="5314950"/>
        </p:xfrm>
        <a:graphic>
          <a:graphicData uri="http://schemas.openxmlformats.org/drawingml/2006/table">
            <a:tbl>
              <a:tblPr firstRow="1" bandRow="1">
                <a:noFill/>
                <a:tableStyleId>{FB45EF50-11F9-4A23-87D2-B406AFC8C0D3}</a:tableStyleId>
              </a:tblPr>
              <a:tblGrid>
                <a:gridCol w="67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Method of Participation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Inputs as of 10/8/2021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“Community of Interest”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u="none" strike="noStrike" cap="none" dirty="0"/>
                        <a:t>Online Tool 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Submissions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3600" b="1" u="none" strike="noStrike" cap="none"/>
                        <a:t>67</a:t>
                      </a:r>
                      <a:endParaRPr sz="3600" b="1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Written comments: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i="1" u="none" strike="noStrike" cap="none" dirty="0"/>
                        <a:t>Emails, comments on the webpage, or mailed in </a:t>
                      </a:r>
                      <a:endParaRPr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Font typeface="Arial"/>
                        <a:buNone/>
                      </a:pPr>
                      <a:r>
                        <a:rPr lang="en-US" sz="3600" b="1" u="none" strike="noStrike" cap="none" dirty="0"/>
                        <a:t>50</a:t>
                      </a:r>
                      <a:endParaRPr lang="en-US" sz="3600" b="1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Proposed public maps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000" i="1" u="none" strike="noStrike" cap="none" dirty="0"/>
                        <a:t>Online mapping program and redistricting data made available  October 11</a:t>
                      </a:r>
                      <a:endParaRPr sz="20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In Progress</a:t>
                      </a:r>
                      <a:endParaRPr sz="2400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7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395" y="1962726"/>
            <a:ext cx="2954944" cy="1954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5355127" y="3225798"/>
            <a:ext cx="393740" cy="304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11443">
            <a:off x="3346063" y="2834134"/>
            <a:ext cx="2006629" cy="2861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47650" y="365125"/>
            <a:ext cx="11301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What is a Community of Interest “COI”? </a:t>
            </a:r>
            <a:endParaRPr b="1" dirty="0"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247649" y="1376337"/>
            <a:ext cx="11301347" cy="4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600" i="1" dirty="0">
                <a:solidFill>
                  <a:schemeClr val="dk1"/>
                </a:solidFill>
              </a:rPr>
              <a:t>A geographic area comprised of residents who share similar </a:t>
            </a:r>
            <a:r>
              <a:rPr lang="en-US" sz="3600" i="1" dirty="0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interests</a:t>
            </a:r>
            <a:br>
              <a:rPr lang="en-US" sz="3600" dirty="0"/>
            </a:br>
            <a:r>
              <a:rPr lang="en-US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Google Shape;387;p19">
            <a:extLst>
              <a:ext uri="{FF2B5EF4-FFF2-40B4-BE49-F238E27FC236}">
                <a16:creationId xmlns:a16="http://schemas.microsoft.com/office/drawing/2014/main" id="{FD2CBCBB-71BC-4311-A961-A01D8F4414FD}"/>
              </a:ext>
            </a:extLst>
          </p:cNvPr>
          <p:cNvSpPr txBox="1">
            <a:spLocks/>
          </p:cNvSpPr>
          <p:nvPr/>
        </p:nvSpPr>
        <p:spPr>
          <a:xfrm>
            <a:off x="247648" y="2600348"/>
            <a:ext cx="5650673" cy="359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74320" indent="-269875">
              <a:lnSpc>
                <a:spcPct val="100000"/>
              </a:lnSpc>
              <a:spcBef>
                <a:spcPts val="520"/>
              </a:spcBef>
              <a:buClr>
                <a:schemeClr val="accent2"/>
              </a:buClr>
              <a:buSzPts val="2400"/>
              <a:buFont typeface="Arial"/>
              <a:buChar char="➢"/>
            </a:pPr>
            <a:r>
              <a:rPr lang="en-US" b="1" dirty="0"/>
              <a:t>Economic interests:  </a:t>
            </a:r>
          </a:p>
          <a:p>
            <a:pPr marL="640080" lvl="1" indent="-269748">
              <a:lnSpc>
                <a:spcPct val="100000"/>
              </a:lnSpc>
              <a:spcBef>
                <a:spcPts val="480"/>
              </a:spcBef>
              <a:buSzPts val="2400"/>
              <a:buFont typeface="Arial"/>
              <a:buChar char="○"/>
            </a:pPr>
            <a:r>
              <a:rPr lang="en-US" sz="2800" i="1" dirty="0"/>
              <a:t>Current situation </a:t>
            </a:r>
            <a:r>
              <a:rPr lang="en-US" sz="2800" dirty="0"/>
              <a:t>— common employment or economic opportunities (or lack thereof). </a:t>
            </a:r>
          </a:p>
          <a:p>
            <a:pPr marL="640080" lvl="1" indent="-269748">
              <a:lnSpc>
                <a:spcPct val="100000"/>
              </a:lnSpc>
              <a:spcBef>
                <a:spcPts val="480"/>
              </a:spcBef>
              <a:buSzPts val="2400"/>
              <a:buFont typeface="Arial"/>
              <a:buChar char="○"/>
            </a:pPr>
            <a:r>
              <a:rPr lang="en-US" sz="2800" i="1" dirty="0"/>
              <a:t>Goals</a:t>
            </a:r>
            <a:r>
              <a:rPr lang="en-US" sz="2800" dirty="0"/>
              <a:t> — expanding opportunities, development, bringing in jobs </a:t>
            </a:r>
            <a:br>
              <a:rPr lang="en-US" sz="2800" dirty="0"/>
            </a:br>
            <a:r>
              <a:rPr lang="en-US" sz="2800" dirty="0"/>
              <a:t>&amp; businesses, etc.</a:t>
            </a: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47591F33-4E87-457B-97F7-B89A8DD06D1B}"/>
              </a:ext>
            </a:extLst>
          </p:cNvPr>
          <p:cNvSpPr txBox="1">
            <a:spLocks/>
          </p:cNvSpPr>
          <p:nvPr/>
        </p:nvSpPr>
        <p:spPr>
          <a:xfrm>
            <a:off x="5898322" y="2600348"/>
            <a:ext cx="6293678" cy="461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520"/>
              </a:spcBef>
              <a:buClr>
                <a:schemeClr val="accent2"/>
              </a:buClr>
              <a:buSzPts val="2400"/>
              <a:buFont typeface="Arial"/>
              <a:buChar char="➢"/>
            </a:pPr>
            <a:r>
              <a:rPr lang="en-US" sz="2800" b="1" dirty="0">
                <a:solidFill>
                  <a:schemeClr val="dk1"/>
                </a:solidFill>
              </a:rPr>
              <a:t>Social interests:  </a:t>
            </a:r>
          </a:p>
          <a:p>
            <a:pPr marL="669925" lvl="1" indent="-409257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800" i="1" dirty="0">
                <a:solidFill>
                  <a:schemeClr val="dk1"/>
                </a:solidFill>
              </a:rPr>
              <a:t>Current</a:t>
            </a:r>
            <a:r>
              <a:rPr lang="en-US" sz="2800" dirty="0">
                <a:solidFill>
                  <a:schemeClr val="dk1"/>
                </a:solidFill>
              </a:rPr>
              <a:t> — schools, culture, transportation, parks</a:t>
            </a:r>
          </a:p>
          <a:p>
            <a:pPr marL="669925" lvl="1" indent="-409257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800" i="1" dirty="0">
                <a:solidFill>
                  <a:schemeClr val="dk1"/>
                </a:solidFill>
              </a:rPr>
              <a:t>Goals</a:t>
            </a:r>
            <a:r>
              <a:rPr lang="en-US" sz="2800" dirty="0">
                <a:solidFill>
                  <a:schemeClr val="dk1"/>
                </a:solidFill>
              </a:rPr>
              <a:t> — improving recreation opportunities or public safety,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47650" y="365125"/>
            <a:ext cx="11301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What is a Community of Interest “COI”? </a:t>
            </a:r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232660" y="1613685"/>
            <a:ext cx="7869217" cy="4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 us about your community. </a:t>
            </a: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shared interests? </a:t>
            </a: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brings you together? </a:t>
            </a: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important to your community?</a:t>
            </a:r>
          </a:p>
          <a:p>
            <a:pPr marL="374650" indent="-374650">
              <a:lnSpc>
                <a:spcPct val="80000"/>
              </a:lnSpc>
              <a:buClr>
                <a:srgbClr val="0BD0D9"/>
              </a:buClr>
              <a:buSzPts val="2200"/>
              <a:buFont typeface="Calibri"/>
              <a:buChar char="●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there nearby areas you want to be in a district with? Or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earby areas you don't want to be in a district with? Why or why not?</a:t>
            </a:r>
            <a:br>
              <a:rPr lang="en-US" sz="3600" dirty="0"/>
            </a:br>
            <a:r>
              <a:rPr lang="en-US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6D8F2D9-3B35-443D-8B0D-9573B422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98" y="4415334"/>
            <a:ext cx="3975029" cy="207754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0AE8020E-41DA-498C-9AE7-A1D313709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71" y="1690688"/>
            <a:ext cx="3850956" cy="24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 </a:t>
            </a:r>
            <a:r>
              <a:rPr lang="en-US" b="1" dirty="0"/>
              <a:t>COI Submittals Overview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9001B-41D4-4F35-B5D6-B1E322D9B132}"/>
              </a:ext>
            </a:extLst>
          </p:cNvPr>
          <p:cNvSpPr txBox="1"/>
          <p:nvPr/>
        </p:nvSpPr>
        <p:spPr>
          <a:xfrm>
            <a:off x="1086770" y="3167390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Change to map presentation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2020 Census Data – CA Adjusted PL 94-171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615F32-B46D-4C06-9C60-50026649D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64747"/>
              </p:ext>
            </p:extLst>
          </p:nvPr>
        </p:nvGraphicFramePr>
        <p:xfrm>
          <a:off x="2724727" y="1714499"/>
          <a:ext cx="5479474" cy="4194986"/>
        </p:xfrm>
        <a:graphic>
          <a:graphicData uri="http://schemas.openxmlformats.org/drawingml/2006/table">
            <a:tbl>
              <a:tblPr>
                <a:tableStyleId>{FB45EF50-11F9-4A23-87D2-B406AFC8C0D3}</a:tableStyleId>
              </a:tblPr>
              <a:tblGrid>
                <a:gridCol w="1258482">
                  <a:extLst>
                    <a:ext uri="{9D8B030D-6E8A-4147-A177-3AD203B41FA5}">
                      <a16:colId xmlns:a16="http://schemas.microsoft.com/office/drawing/2014/main" val="3665418269"/>
                    </a:ext>
                  </a:extLst>
                </a:gridCol>
                <a:gridCol w="1198711">
                  <a:extLst>
                    <a:ext uri="{9D8B030D-6E8A-4147-A177-3AD203B41FA5}">
                      <a16:colId xmlns:a16="http://schemas.microsoft.com/office/drawing/2014/main" val="29049723"/>
                    </a:ext>
                  </a:extLst>
                </a:gridCol>
                <a:gridCol w="1185958">
                  <a:extLst>
                    <a:ext uri="{9D8B030D-6E8A-4147-A177-3AD203B41FA5}">
                      <a16:colId xmlns:a16="http://schemas.microsoft.com/office/drawing/2014/main" val="2091810521"/>
                    </a:ext>
                  </a:extLst>
                </a:gridCol>
                <a:gridCol w="1020180">
                  <a:extLst>
                    <a:ext uri="{9D8B030D-6E8A-4147-A177-3AD203B41FA5}">
                      <a16:colId xmlns:a16="http://schemas.microsoft.com/office/drawing/2014/main" val="649487173"/>
                    </a:ext>
                  </a:extLst>
                </a:gridCol>
                <a:gridCol w="816143">
                  <a:extLst>
                    <a:ext uri="{9D8B030D-6E8A-4147-A177-3AD203B41FA5}">
                      <a16:colId xmlns:a16="http://schemas.microsoft.com/office/drawing/2014/main" val="662832676"/>
                    </a:ext>
                  </a:extLst>
                </a:gridCol>
              </a:tblGrid>
              <a:tr h="230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POPULATION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Percent Change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341451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56649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Alameda 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1,683,468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1,510,271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173,197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7922661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Alameda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78,351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73,812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4,539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257176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Albany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20,275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18,539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497047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Berkeley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124,433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112,580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11,853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611568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Dublin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71,468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46,036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25,432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801080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Emeryville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12,911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10,080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2,831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586776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Fremont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230,649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214,089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16,560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809133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Hayward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163,172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144,186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18,986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570978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Livermore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88,006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80,968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7,038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0147859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47,570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42,573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8082312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Oakland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441,891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390,724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51,167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860555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Piedmont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11,274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10,667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478731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Pleasanton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79,894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70,285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9,609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201369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San Leandro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91,103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84,950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6,153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797668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Union City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70,218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69,516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844239"/>
                  </a:ext>
                </a:extLst>
              </a:tr>
              <a:tr h="230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Unincorporated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152,253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141,266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10,987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7369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627AB19-2BE0-4F56-9CD7-5DEEFF39762E}"/>
              </a:ext>
            </a:extLst>
          </p:cNvPr>
          <p:cNvSpPr txBox="1"/>
          <p:nvPr/>
        </p:nvSpPr>
        <p:spPr>
          <a:xfrm>
            <a:off x="838198" y="6092765"/>
            <a:ext cx="595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Census 2010, Redistricting Data (Public Law 94-171) Summary File	</a:t>
            </a:r>
          </a:p>
          <a:p>
            <a:r>
              <a:rPr lang="en-US" sz="1000" dirty="0"/>
              <a:t>              Census 2020, CA Adjusted Redistricting Data (Public Law 94-171) Summary File (9/27/2021)</a:t>
            </a:r>
          </a:p>
        </p:txBody>
      </p:sp>
    </p:spTree>
    <p:extLst>
      <p:ext uri="{BB962C8B-B14F-4D97-AF65-F5344CB8AC3E}">
        <p14:creationId xmlns:p14="http://schemas.microsoft.com/office/powerpoint/2010/main" val="81833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/>
              <a:t>Population of Existing Supervisorial Districts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0A5502-261E-4593-AA58-F9004D06D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50745"/>
              </p:ext>
            </p:extLst>
          </p:nvPr>
        </p:nvGraphicFramePr>
        <p:xfrm>
          <a:off x="2817091" y="1898504"/>
          <a:ext cx="5818908" cy="3654342"/>
        </p:xfrm>
        <a:graphic>
          <a:graphicData uri="http://schemas.openxmlformats.org/drawingml/2006/table">
            <a:tbl>
              <a:tblPr>
                <a:tableStyleId>{FB45EF50-11F9-4A23-87D2-B406AFC8C0D3}</a:tableStyleId>
              </a:tblPr>
              <a:tblGrid>
                <a:gridCol w="1448893">
                  <a:extLst>
                    <a:ext uri="{9D8B030D-6E8A-4147-A177-3AD203B41FA5}">
                      <a16:colId xmlns:a16="http://schemas.microsoft.com/office/drawing/2014/main" val="4184789421"/>
                    </a:ext>
                  </a:extLst>
                </a:gridCol>
                <a:gridCol w="1226988">
                  <a:extLst>
                    <a:ext uri="{9D8B030D-6E8A-4147-A177-3AD203B41FA5}">
                      <a16:colId xmlns:a16="http://schemas.microsoft.com/office/drawing/2014/main" val="3887800221"/>
                    </a:ext>
                  </a:extLst>
                </a:gridCol>
                <a:gridCol w="1213937">
                  <a:extLst>
                    <a:ext uri="{9D8B030D-6E8A-4147-A177-3AD203B41FA5}">
                      <a16:colId xmlns:a16="http://schemas.microsoft.com/office/drawing/2014/main" val="2381778047"/>
                    </a:ext>
                  </a:extLst>
                </a:gridCol>
                <a:gridCol w="1044247">
                  <a:extLst>
                    <a:ext uri="{9D8B030D-6E8A-4147-A177-3AD203B41FA5}">
                      <a16:colId xmlns:a16="http://schemas.microsoft.com/office/drawing/2014/main" val="2101025428"/>
                    </a:ext>
                  </a:extLst>
                </a:gridCol>
                <a:gridCol w="884843">
                  <a:extLst>
                    <a:ext uri="{9D8B030D-6E8A-4147-A177-3AD203B41FA5}">
                      <a16:colId xmlns:a16="http://schemas.microsoft.com/office/drawing/2014/main" val="724043421"/>
                    </a:ext>
                  </a:extLst>
                </a:gridCol>
              </a:tblGrid>
              <a:tr h="4060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Population Change 2010-2020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939004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Percent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054449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00213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Alameda 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1,683,468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1,510,271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173,197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679967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District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341,012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295,846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45,166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549028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District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333,558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305,652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27,906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365638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District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327,773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301,349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26,424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792032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District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344,963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310,027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34,936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5346998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District 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336,162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297,397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38,765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45992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0B3282-414E-4278-B49A-79999068E3D6}"/>
              </a:ext>
            </a:extLst>
          </p:cNvPr>
          <p:cNvSpPr txBox="1"/>
          <p:nvPr/>
        </p:nvSpPr>
        <p:spPr>
          <a:xfrm>
            <a:off x="838199" y="6042026"/>
            <a:ext cx="595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Census 2010, Redistricting Data (Public Law 94-171) Summary File	</a:t>
            </a:r>
          </a:p>
          <a:p>
            <a:r>
              <a:rPr lang="en-US" sz="1000" dirty="0"/>
              <a:t>              Census 2020, CA Adjusted Redistricting Data (Public Law 94-171) Summary File (9/27/2021)</a:t>
            </a:r>
          </a:p>
        </p:txBody>
      </p:sp>
    </p:spTree>
    <p:extLst>
      <p:ext uri="{BB962C8B-B14F-4D97-AF65-F5344CB8AC3E}">
        <p14:creationId xmlns:p14="http://schemas.microsoft.com/office/powerpoint/2010/main" val="251509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1279</Words>
  <Application>Microsoft Office PowerPoint</Application>
  <PresentationFormat>Widescreen</PresentationFormat>
  <Paragraphs>291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PowerPoint Presentation</vt:lpstr>
      <vt:lpstr>Outline</vt:lpstr>
      <vt:lpstr> Outreach Activities</vt:lpstr>
      <vt:lpstr>Public Input To Date </vt:lpstr>
      <vt:lpstr>What is a Community of Interest “COI”? </vt:lpstr>
      <vt:lpstr>What is a Community of Interest “COI”? </vt:lpstr>
      <vt:lpstr> COI Submittals Overview</vt:lpstr>
      <vt:lpstr>2020 Census Data – CA Adjusted PL 94-171</vt:lpstr>
      <vt:lpstr>Population of Existing Supervisorial Districts </vt:lpstr>
      <vt:lpstr>Population of Existing Supervisorial Districts </vt:lpstr>
      <vt:lpstr>PowerPoint Presentation</vt:lpstr>
      <vt:lpstr>What are the mapping criteria? </vt:lpstr>
      <vt:lpstr>What are the mapping criteria? (continued)</vt:lpstr>
      <vt:lpstr>What is a Section 2 or Majority/Minority District under the Voting Rights Act?</vt:lpstr>
      <vt:lpstr>PowerPoint Presentation</vt:lpstr>
      <vt:lpstr>For Reference: Redistricting Meeting Schedule</vt:lpstr>
      <vt:lpstr>For Reference: Redistricting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Casey, CDA</dc:creator>
  <cp:lastModifiedBy>Rivera, Sandra, CDA</cp:lastModifiedBy>
  <cp:revision>86</cp:revision>
  <dcterms:created xsi:type="dcterms:W3CDTF">2021-09-14T21:59:15Z</dcterms:created>
  <dcterms:modified xsi:type="dcterms:W3CDTF">2021-10-11T19:16:47Z</dcterms:modified>
</cp:coreProperties>
</file>