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3" r:id="rId4"/>
    <p:sldId id="258" r:id="rId5"/>
    <p:sldId id="259" r:id="rId6"/>
    <p:sldId id="260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22" roundtripDataSignature="AMtx7mjsHpmRRpV/veR3a7B2+qbiWgba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B45EF50-11F9-4A23-87D2-B406AFC8C0D3}">
  <a:tblStyle styleId="{FB45EF50-11F9-4A23-87D2-B406AFC8C0D3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696913"/>
            <a:ext cx="61928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6932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Casey to note outreach efforts. Summarize public input later.</a:t>
            </a:r>
            <a:endParaRPr dirty="0"/>
          </a:p>
        </p:txBody>
      </p:sp>
      <p:sp>
        <p:nvSpPr>
          <p:cNvPr id="104" name="Google Shape;10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696913"/>
            <a:ext cx="6192837" cy="34845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2" name="Google Shape;152;p24:notes"/>
          <p:cNvSpPr txBox="1">
            <a:spLocks noGrp="1"/>
          </p:cNvSpPr>
          <p:nvPr>
            <p:ph type="body" idx="1"/>
          </p:nvPr>
        </p:nvSpPr>
        <p:spPr>
          <a:xfrm>
            <a:off x="689463" y="4412894"/>
            <a:ext cx="5521938" cy="4181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endParaRPr/>
          </a:p>
        </p:txBody>
      </p:sp>
      <p:sp>
        <p:nvSpPr>
          <p:cNvPr id="153" name="Google Shape;153;p24:notes"/>
          <p:cNvSpPr txBox="1">
            <a:spLocks noGrp="1"/>
          </p:cNvSpPr>
          <p:nvPr>
            <p:ph type="sldNum" idx="12"/>
          </p:nvPr>
        </p:nvSpPr>
        <p:spPr>
          <a:xfrm>
            <a:off x="3909033" y="8825789"/>
            <a:ext cx="2990270" cy="464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650" tIns="45325" rIns="90650" bIns="45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redistricting2021.acgov.org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edistricting2021.acgov.org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descr="A picture containing grass, outdoor, sky, field&#10;&#10;Description automatically generated"/>
          <p:cNvPicPr preferRelativeResize="0"/>
          <p:nvPr/>
        </p:nvPicPr>
        <p:blipFill rotWithShape="1">
          <a:blip r:embed="rId3">
            <a:alphaModFix amt="20000"/>
          </a:blip>
          <a:srcRect/>
          <a:stretch/>
        </p:blipFill>
        <p:spPr>
          <a:xfrm>
            <a:off x="-228600" y="-800101"/>
            <a:ext cx="12420600" cy="8458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 descr="Logo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7973" y="334474"/>
            <a:ext cx="11796052" cy="221420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1663027" y="3844909"/>
            <a:ext cx="9144000" cy="16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Karin Mac Donald, </a:t>
            </a:r>
            <a:r>
              <a:rPr lang="en-US" sz="2000" dirty="0">
                <a:solidFill>
                  <a:schemeClr val="dk1"/>
                </a:solidFill>
              </a:rPr>
              <a:t>Jane Hood &amp; </a:t>
            </a:r>
            <a:r>
              <a:rPr lang="en-US" sz="2000" dirty="0" err="1">
                <a:solidFill>
                  <a:schemeClr val="dk1"/>
                </a:solidFill>
              </a:rPr>
              <a:t>Tamina</a:t>
            </a:r>
            <a:r>
              <a:rPr lang="en-US" sz="2000">
                <a:solidFill>
                  <a:schemeClr val="dk1"/>
                </a:solidFill>
              </a:rPr>
              <a:t> Alon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Q2 Data &amp; Research, LLC</a:t>
            </a:r>
            <a:b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Alameda County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Redistricting Consultants</a:t>
            </a: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b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Chris Bazar, Casey Farmer &amp; Sandi Rivera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Community Development Agency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Alameda County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endParaRPr sz="32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829977" y="6038726"/>
            <a:ext cx="88101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00"/>
              <a:buFont typeface="Arial"/>
              <a:buNone/>
            </a:pPr>
            <a:r>
              <a:rPr lang="en-US" sz="3900" b="0" i="0" u="sng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https://redistricting2021.acgov.org</a:t>
            </a:r>
            <a:endParaRPr sz="39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3833870" y="2655065"/>
            <a:ext cx="5221995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Public Hearing – October 26, 2021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>
            <a:spLocks noGrp="1"/>
          </p:cNvSpPr>
          <p:nvPr>
            <p:ph type="title"/>
          </p:nvPr>
        </p:nvSpPr>
        <p:spPr>
          <a:xfrm>
            <a:off x="838199" y="146420"/>
            <a:ext cx="1067442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i="1" u="sng"/>
              <a:t>For Reference</a:t>
            </a:r>
            <a:r>
              <a:rPr lang="en-US" i="1"/>
              <a:t>: </a:t>
            </a:r>
            <a:r>
              <a:rPr lang="en-US"/>
              <a:t>Redistricting Meeting Schedule</a:t>
            </a:r>
            <a:endParaRPr/>
          </a:p>
        </p:txBody>
      </p:sp>
      <p:cxnSp>
        <p:nvCxnSpPr>
          <p:cNvPr id="171" name="Google Shape;171;p26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72" name="Google Shape;172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73" name="Google Shape;173;p26"/>
          <p:cNvGraphicFramePr/>
          <p:nvPr/>
        </p:nvGraphicFramePr>
        <p:xfrm>
          <a:off x="838199" y="1342452"/>
          <a:ext cx="10805275" cy="4542740"/>
        </p:xfrm>
        <a:graphic>
          <a:graphicData uri="http://schemas.openxmlformats.org/drawingml/2006/table">
            <a:tbl>
              <a:tblPr firstRow="1" firstCol="1" bandRow="1">
                <a:noFill/>
                <a:tableStyleId>{FB45EF50-11F9-4A23-87D2-B406AFC8C0D3}</a:tableStyleId>
              </a:tblPr>
              <a:tblGrid>
                <a:gridCol w="327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7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0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Board Meeting Date/Time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Action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Content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2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Thursday 11/4 at 6pm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(District meeting per AC Charter)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narrow down maps for consideration, and provide direction to staff/consultant.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draft maps. Adjust map(s) as directed.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0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 11/16 at 6pm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(District meeting per AC Charter)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narrow down (1-2) maps for consideration, and provide direction to staff/consultant.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draft maps. Adjust map(s) as directed.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221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 11/23 at 6pm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(District meeting per AC Charter)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narrow down to a map for consideration, and provide direction to staff/consultant. 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draft maps. Adjust map as directed.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4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Thursday 12/2 at 6pm</a:t>
                      </a:r>
                      <a:endParaRPr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(District meeting per AC Charter)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and approve map for adoption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map. Make final map adjustments.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Tuesday, 12/7 at 12pm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First Reading of Ordinance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map and ordinance.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Tuesday, 12/14 at 12pm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Second Reading of Ordinance</a:t>
                      </a:r>
                      <a:endParaRPr/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 Adopt Final Map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4965431" y="667316"/>
            <a:ext cx="6586491" cy="778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/>
              <a:t>Outline</a:t>
            </a:r>
            <a:endParaRPr b="1" dirty="0"/>
          </a:p>
        </p:txBody>
      </p:sp>
      <p:sp>
        <p:nvSpPr>
          <p:cNvPr id="99" name="Google Shape;99;p3"/>
          <p:cNvSpPr txBox="1">
            <a:spLocks noGrp="1"/>
          </p:cNvSpPr>
          <p:nvPr>
            <p:ph type="body" idx="1"/>
          </p:nvPr>
        </p:nvSpPr>
        <p:spPr>
          <a:xfrm>
            <a:off x="4965431" y="2057312"/>
            <a:ext cx="6586489" cy="4607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Outreach Activities</a:t>
            </a:r>
          </a:p>
          <a:p>
            <a:pPr marL="0" indent="0">
              <a:lnSpc>
                <a:spcPct val="100000"/>
              </a:lnSpc>
              <a:spcBef>
                <a:spcPts val="520"/>
              </a:spcBef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Mapping Criteria</a:t>
            </a:r>
          </a:p>
          <a:p>
            <a:pPr marL="0" indent="0">
              <a:lnSpc>
                <a:spcPct val="100000"/>
              </a:lnSpc>
              <a:spcBef>
                <a:spcPts val="520"/>
              </a:spcBef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Community of Interest (COI) Overview </a:t>
            </a:r>
          </a:p>
          <a:p>
            <a:pPr marL="0" indent="0">
              <a:lnSpc>
                <a:spcPct val="100000"/>
              </a:lnSpc>
              <a:spcBef>
                <a:spcPts val="520"/>
              </a:spcBef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Board Receive Public Comments</a:t>
            </a:r>
          </a:p>
          <a:p>
            <a:pPr marL="285750" lvl="0" indent="-2857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70"/>
              <a:buFont typeface="Calibri"/>
              <a:buChar char="⮚"/>
            </a:pPr>
            <a:r>
              <a:rPr lang="en-US" sz="2900" dirty="0"/>
              <a:t>Provide direction to consultant and staff on scenarios for the next Board meeting </a:t>
            </a:r>
          </a:p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BD0D9"/>
              </a:buClr>
              <a:buSzPts val="2270"/>
              <a:buFont typeface="Calibri"/>
              <a:buChar char="⮚"/>
            </a:pPr>
            <a:endParaRPr lang="en-US" sz="2900" dirty="0"/>
          </a:p>
        </p:txBody>
      </p:sp>
      <p:pic>
        <p:nvPicPr>
          <p:cNvPr id="100" name="Google Shape;100;p3" descr="A picture containing grass, outdoor, sky, field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1" name="Google Shape;101;p3"/>
          <p:cNvCxnSpPr/>
          <p:nvPr/>
        </p:nvCxnSpPr>
        <p:spPr>
          <a:xfrm>
            <a:off x="5061269" y="1751324"/>
            <a:ext cx="6309360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>
            <a:spLocks noGrp="1"/>
          </p:cNvSpPr>
          <p:nvPr>
            <p:ph type="title"/>
          </p:nvPr>
        </p:nvSpPr>
        <p:spPr>
          <a:xfrm>
            <a:off x="247650" y="99311"/>
            <a:ext cx="773740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/>
              <a:t> Overview of Outreach Activities</a:t>
            </a:r>
            <a:endParaRPr b="1" dirty="0"/>
          </a:p>
        </p:txBody>
      </p:sp>
      <p:sp>
        <p:nvSpPr>
          <p:cNvPr id="148" name="Google Shape;148;p4"/>
          <p:cNvSpPr txBox="1">
            <a:spLocks noGrp="1"/>
          </p:cNvSpPr>
          <p:nvPr>
            <p:ph type="body" idx="1"/>
          </p:nvPr>
        </p:nvSpPr>
        <p:spPr>
          <a:xfrm>
            <a:off x="247650" y="1139677"/>
            <a:ext cx="11696700" cy="486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74650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900" dirty="0"/>
              <a:t>Presentations: 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/>
              <a:t>Municipal Advisory Committees, Alameda County Mayor's Conference, &amp; all 14 City Council Meetings</a:t>
            </a:r>
            <a:endParaRPr lang="en-US" sz="2000" i="1" dirty="0"/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b="0" i="1" strike="noStrike" dirty="0">
                <a:latin typeface="Calibri"/>
                <a:ea typeface="Calibri"/>
                <a:cs typeface="Calibri"/>
                <a:sym typeface="Calibri"/>
              </a:rPr>
              <a:t>2 Community Training </a:t>
            </a:r>
            <a:r>
              <a:rPr lang="en-US" sz="2000" i="1" dirty="0"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lang="en-US" sz="2000" b="0" i="1" strike="noStrike" dirty="0">
                <a:latin typeface="Calibri"/>
                <a:ea typeface="Calibri"/>
                <a:cs typeface="Calibri"/>
                <a:sym typeface="Calibri"/>
              </a:rPr>
              <a:t>orkshops</a:t>
            </a:r>
            <a:r>
              <a:rPr lang="en-US" sz="2000" b="0" i="0" strike="noStrik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000" b="0" i="0" u="none" strike="noStrike" dirty="0">
                <a:latin typeface="Calibri"/>
                <a:ea typeface="Calibri"/>
                <a:cs typeface="Calibri"/>
                <a:sym typeface="Calibri"/>
              </a:rPr>
              <a:t>w</a:t>
            </a:r>
            <a:r>
              <a:rPr lang="en-US" sz="2000" dirty="0">
                <a:latin typeface="Calibri"/>
                <a:ea typeface="Calibri"/>
                <a:cs typeface="Calibri"/>
                <a:sym typeface="Calibri"/>
              </a:rPr>
              <a:t>ith nearly</a:t>
            </a:r>
            <a:r>
              <a:rPr lang="en-US" sz="2000" b="0" i="0" u="none" strike="noStrike" dirty="0">
                <a:latin typeface="Calibri"/>
                <a:ea typeface="Calibri"/>
                <a:cs typeface="Calibri"/>
                <a:sym typeface="Calibri"/>
              </a:rPr>
              <a:t> 100 attendees (in July and August)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i="1" dirty="0"/>
              <a:t>Webinar</a:t>
            </a:r>
            <a:r>
              <a:rPr lang="en-US" sz="2000" dirty="0"/>
              <a:t>: How to engage your network in Redistricting? (September)</a:t>
            </a:r>
            <a:br>
              <a:rPr lang="en-US" sz="2000" dirty="0"/>
            </a:br>
            <a:endParaRPr lang="en-US" sz="1000" i="1" dirty="0">
              <a:solidFill>
                <a:srgbClr val="000000"/>
              </a:solidFill>
            </a:endParaRPr>
          </a:p>
          <a:p>
            <a:pPr marL="374650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900" dirty="0"/>
              <a:t>Outreach Toolkit in 5 languages </a:t>
            </a:r>
            <a:br>
              <a:rPr lang="en-US" sz="2900" dirty="0"/>
            </a:br>
            <a:endParaRPr lang="en-US" sz="1000" dirty="0"/>
          </a:p>
          <a:p>
            <a:pPr marL="374650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900" dirty="0"/>
              <a:t>Communications: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/>
              <a:t>Regular E-blasts to trusted messengers (list of 4,000+)</a:t>
            </a:r>
            <a:endParaRPr lang="en-US" dirty="0"/>
          </a:p>
          <a:p>
            <a:pPr marL="1289050" lvl="2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1800" dirty="0"/>
              <a:t>Many partners add our content to their E-Blasts, such as United Way Bay Area and League of Women Voters 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/>
              <a:t>Local and ethnic media outreach, including advertising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/>
              <a:t>Social media</a:t>
            </a:r>
          </a:p>
          <a:p>
            <a:pPr marL="831850" lvl="1" indent="-374650">
              <a:lnSpc>
                <a:spcPct val="80000"/>
              </a:lnSpc>
              <a:buClr>
                <a:srgbClr val="0BD0D9"/>
              </a:buClr>
              <a:buSzPts val="2200"/>
              <a:buFont typeface="Calibri"/>
              <a:buChar char="●"/>
            </a:pPr>
            <a:r>
              <a:rPr lang="en-US" sz="2000" dirty="0">
                <a:latin typeface="Calibri"/>
                <a:ea typeface="Calibri"/>
                <a:cs typeface="Calibri"/>
                <a:sym typeface="Calibri"/>
              </a:rPr>
              <a:t>Promotional video </a:t>
            </a:r>
          </a:p>
          <a:p>
            <a:pPr marL="457200" lvl="1" indent="0">
              <a:lnSpc>
                <a:spcPct val="80000"/>
              </a:lnSpc>
              <a:buClr>
                <a:srgbClr val="0BD0D9"/>
              </a:buClr>
              <a:buSzPts val="2200"/>
              <a:buNone/>
            </a:pPr>
            <a:endParaRPr lang="en-US" sz="1000" dirty="0"/>
          </a:p>
          <a:p>
            <a:pPr marL="457200" lvl="0" indent="-3937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2600"/>
              <a:buFont typeface="Calibri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Partnership with the Alameda County Library</a:t>
            </a:r>
          </a:p>
          <a:p>
            <a:pPr marL="6350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BD0D9"/>
              </a:buClr>
              <a:buSzPts val="2600"/>
              <a:buNone/>
            </a:pPr>
            <a:endParaRPr lang="en-US" sz="1000" dirty="0">
              <a:latin typeface="Calibri"/>
              <a:ea typeface="Calibri"/>
              <a:cs typeface="Calibri"/>
              <a:sym typeface="Calibri"/>
            </a:endParaRPr>
          </a:p>
          <a:p>
            <a:pPr indent="-393700">
              <a:lnSpc>
                <a:spcPct val="100000"/>
              </a:lnSpc>
              <a:spcBef>
                <a:spcPts val="360"/>
              </a:spcBef>
              <a:buClr>
                <a:srgbClr val="0BD0D9"/>
              </a:buClr>
              <a:buSzPts val="2600"/>
              <a:buFont typeface="Calibri"/>
              <a:buChar char="•"/>
            </a:pPr>
            <a:r>
              <a:rPr lang="en-US" sz="2800" dirty="0">
                <a:latin typeface="Calibri"/>
                <a:ea typeface="Calibri"/>
                <a:cs typeface="Calibri"/>
                <a:sym typeface="Calibri"/>
              </a:rPr>
              <a:t>Community events: Providing outreach materials and equipment</a:t>
            </a:r>
          </a:p>
          <a:p>
            <a:pPr marL="0" indent="0">
              <a:lnSpc>
                <a:spcPct val="80000"/>
              </a:lnSpc>
              <a:buClr>
                <a:srgbClr val="0BD0D9"/>
              </a:buClr>
              <a:buSzPts val="2200"/>
              <a:buNone/>
            </a:pPr>
            <a:br>
              <a:rPr lang="en-US" dirty="0"/>
            </a:br>
            <a:endParaRPr dirty="0">
              <a:solidFill>
                <a:schemeClr val="lt1"/>
              </a:solidFill>
              <a:highlight>
                <a:srgbClr val="FFFF00"/>
              </a:highlight>
            </a:endParaRPr>
          </a:p>
          <a:p>
            <a:pPr marL="0" indent="0">
              <a:lnSpc>
                <a:spcPct val="80000"/>
              </a:lnSpc>
              <a:buClr>
                <a:srgbClr val="0BD0D9"/>
              </a:buClr>
              <a:buSzPts val="2200"/>
              <a:buNone/>
            </a:pP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022092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7"/>
          <p:cNvSpPr txBox="1">
            <a:spLocks noGrp="1"/>
          </p:cNvSpPr>
          <p:nvPr>
            <p:ph type="title"/>
          </p:nvPr>
        </p:nvSpPr>
        <p:spPr>
          <a:xfrm>
            <a:off x="198927" y="-19857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/>
              <a:t>Public Input To Date </a:t>
            </a:r>
            <a:endParaRPr b="1" dirty="0"/>
          </a:p>
        </p:txBody>
      </p:sp>
      <p:graphicFrame>
        <p:nvGraphicFramePr>
          <p:cNvPr id="107" name="Google Shape;107;p7"/>
          <p:cNvGraphicFramePr/>
          <p:nvPr>
            <p:extLst>
              <p:ext uri="{D42A27DB-BD31-4B8C-83A1-F6EECF244321}">
                <p14:modId xmlns:p14="http://schemas.microsoft.com/office/powerpoint/2010/main" val="3570147223"/>
              </p:ext>
            </p:extLst>
          </p:nvPr>
        </p:nvGraphicFramePr>
        <p:xfrm>
          <a:off x="469386" y="771525"/>
          <a:ext cx="11085825" cy="5314950"/>
        </p:xfrm>
        <a:graphic>
          <a:graphicData uri="http://schemas.openxmlformats.org/drawingml/2006/table">
            <a:tbl>
              <a:tblPr firstRow="1" bandRow="1">
                <a:noFill/>
                <a:tableStyleId>{FB45EF50-11F9-4A23-87D2-B406AFC8C0D3}</a:tableStyleId>
              </a:tblPr>
              <a:tblGrid>
                <a:gridCol w="674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2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45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US" sz="2900" u="none" strike="noStrike" cap="none" dirty="0"/>
                        <a:t>Method of Participation </a:t>
                      </a:r>
                      <a:endParaRPr sz="1400" u="none" strike="noStrike" cap="none" dirty="0"/>
                    </a:p>
                  </a:txBody>
                  <a:tcPr marL="91450" marR="91450" marT="41575" marB="41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lang="en-US" sz="2900" u="none" strike="noStrike" cap="none" dirty="0"/>
                        <a:t>Inputs as of 10/25/2021 </a:t>
                      </a:r>
                      <a:endParaRPr sz="1400" u="none" strike="noStrike" cap="none" dirty="0"/>
                    </a:p>
                  </a:txBody>
                  <a:tcPr marL="91450" marR="91450" marT="41575" marB="4157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0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lang="en-US" sz="2400" u="none" strike="noStrike" cap="none" dirty="0"/>
                        <a:t>“Community of Interest” </a:t>
                      </a:r>
                      <a:br>
                        <a:rPr lang="en-US" sz="2400" u="none" strike="noStrike" cap="none" dirty="0"/>
                      </a:br>
                      <a:r>
                        <a:rPr lang="en-US" sz="2400" u="none" strike="noStrike" cap="none" dirty="0"/>
                        <a:t>Online Tool </a:t>
                      </a:r>
                      <a:endParaRPr sz="240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lang="en-US" sz="2400" u="none" strike="noStrike" cap="none" dirty="0"/>
                        <a:t>Submissions</a:t>
                      </a:r>
                      <a:endParaRPr sz="24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</a:txBody>
                  <a:tcPr marL="91450" marR="91450" marT="41575" marB="41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sz="2500" u="none" strike="noStrike" cap="none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lang="en-US" sz="3600" b="1" u="none" strike="noStrike" cap="none" dirty="0"/>
                        <a:t>125</a:t>
                      </a:r>
                      <a:endParaRPr sz="3600" b="1" u="none" strike="noStrike" cap="none" dirty="0"/>
                    </a:p>
                  </a:txBody>
                  <a:tcPr marL="91450" marR="91450" marT="41575" marB="4157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8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0"/>
                        <a:buFont typeface="Calibri"/>
                        <a:buNone/>
                      </a:pPr>
                      <a:r>
                        <a:rPr lang="en-US" sz="2400" u="none" strike="noStrike" cap="none" dirty="0"/>
                        <a:t>Written comments: </a:t>
                      </a:r>
                      <a:br>
                        <a:rPr lang="en-US" sz="2400" u="none" strike="noStrike" cap="none" dirty="0"/>
                      </a:br>
                      <a:r>
                        <a:rPr lang="en-US" sz="2400" i="1" u="none" strike="noStrike" cap="none" dirty="0"/>
                        <a:t>Emails, comments on the webpage, or mailed in </a:t>
                      </a:r>
                      <a:endParaRPr sz="2400" u="none" strike="noStrike" cap="none" dirty="0"/>
                    </a:p>
                  </a:txBody>
                  <a:tcPr marL="91450" marR="91450" marT="41575" marB="4157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lang="en-US" sz="1400" u="none" strike="noStrike" cap="none" dirty="0"/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2500"/>
                        <a:buFont typeface="Arial"/>
                        <a:buNone/>
                      </a:pPr>
                      <a:r>
                        <a:rPr lang="en-US" sz="3600" b="1" dirty="0"/>
                        <a:t>51</a:t>
                      </a:r>
                    </a:p>
                  </a:txBody>
                  <a:tcPr marL="91450" marR="91450" marT="41575" marB="4157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8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0"/>
                        <a:buFont typeface="Calibri"/>
                        <a:buNone/>
                      </a:pPr>
                      <a:r>
                        <a:rPr lang="en-US" sz="2400" u="none" strike="noStrike" cap="none" dirty="0"/>
                        <a:t>Proposed public maps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0"/>
                        <a:buFont typeface="Calibri"/>
                        <a:buNone/>
                      </a:pPr>
                      <a:r>
                        <a:rPr lang="en-US" sz="1800" i="1" u="none" strike="noStrike" cap="none" dirty="0"/>
                        <a:t>Online mapping program launched on October 11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500"/>
                        <a:buFont typeface="Calibri"/>
                        <a:buNone/>
                      </a:pPr>
                      <a:endParaRPr lang="en-US" sz="2400" u="none" strike="noStrike" cap="none" dirty="0"/>
                    </a:p>
                  </a:txBody>
                  <a:tcPr marL="91450" marR="91450" marT="41575" marB="4157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  <a:tabLst/>
                        <a:defRPr/>
                      </a:pPr>
                      <a:r>
                        <a:rPr lang="en-US" sz="3600" b="1" dirty="0"/>
                        <a:t>0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endParaRPr lang="en-US" sz="1400" u="none" strike="noStrike" cap="none" dirty="0">
                        <a:highlight>
                          <a:srgbClr val="FFFF00"/>
                        </a:highlight>
                      </a:endParaRPr>
                    </a:p>
                  </a:txBody>
                  <a:tcPr marL="91450" marR="91450" marT="41575" marB="4157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8" name="Google Shape;108;p7" descr="Map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71395" y="1962726"/>
            <a:ext cx="2954944" cy="1954459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7"/>
          <p:cNvSpPr/>
          <p:nvPr/>
        </p:nvSpPr>
        <p:spPr>
          <a:xfrm>
            <a:off x="5355127" y="3225798"/>
            <a:ext cx="393740" cy="304800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FF0000"/>
          </a:solidFill>
          <a:ln w="127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 rot="911443">
            <a:off x="3346063" y="2834134"/>
            <a:ext cx="2006629" cy="286162"/>
          </a:xfrm>
          <a:prstGeom prst="left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B7F04B9-3D65-4E45-B7B6-029628C70319}"/>
              </a:ext>
            </a:extLst>
          </p:cNvPr>
          <p:cNvSpPr txBox="1"/>
          <p:nvPr/>
        </p:nvSpPr>
        <p:spPr>
          <a:xfrm>
            <a:off x="2707619" y="6171302"/>
            <a:ext cx="7021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All public input is posted on Redistricting2021.acgov.org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1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71470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b="1" dirty="0"/>
              <a:t>What are the mapping criteria? </a:t>
            </a:r>
            <a:endParaRPr b="1" dirty="0"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10510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i="1" dirty="0"/>
              <a:t>FAIR MAPS ACT of 2019 (incorporating Alameda County Charter Criteria)</a:t>
            </a:r>
            <a:endParaRPr sz="2400" i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i="1" dirty="0"/>
              <a:t>Criteria are Ranked in Order of Priority (“to the extent practicable”)</a:t>
            </a:r>
            <a:endParaRPr sz="2400" i="1"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Compliance with US and CA Constitution (</a:t>
            </a:r>
            <a:r>
              <a:rPr lang="en-US" sz="2400" b="1" dirty="0"/>
              <a:t>equal population</a:t>
            </a:r>
            <a:r>
              <a:rPr lang="en-US" sz="2400" dirty="0"/>
              <a:t>) 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Compliance with </a:t>
            </a:r>
            <a:r>
              <a:rPr lang="en-US" sz="2400" b="1" dirty="0"/>
              <a:t>federal</a:t>
            </a:r>
            <a:r>
              <a:rPr lang="en-US" sz="2400" dirty="0"/>
              <a:t> </a:t>
            </a:r>
            <a:r>
              <a:rPr lang="en-US" sz="2400" b="1" dirty="0"/>
              <a:t>Voting Rights Act</a:t>
            </a:r>
            <a:r>
              <a:rPr lang="en-US" sz="2400" dirty="0"/>
              <a:t> (race and language minorities)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b="1" dirty="0"/>
              <a:t>Contiguity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Respect for (minimize division of) </a:t>
            </a:r>
            <a:r>
              <a:rPr lang="en-US" sz="2400" b="1" dirty="0"/>
              <a:t>local neighborhoods</a:t>
            </a:r>
            <a:r>
              <a:rPr lang="en-US" sz="2400" dirty="0"/>
              <a:t> and </a:t>
            </a:r>
            <a:r>
              <a:rPr lang="en-US" sz="2400" b="1" dirty="0"/>
              <a:t>Communities of Interest</a:t>
            </a:r>
            <a:r>
              <a:rPr lang="en-US" sz="2400" dirty="0"/>
              <a:t> (COIs)</a:t>
            </a:r>
            <a:endParaRPr dirty="0"/>
          </a:p>
          <a:p>
            <a:pPr marL="831850" lvl="2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dirty="0"/>
              <a:t>COIs may not include relationships with political parties, incumbents, or political candidates.</a:t>
            </a:r>
            <a:endParaRPr dirty="0"/>
          </a:p>
          <a:p>
            <a:pPr marL="310896" lvl="1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None/>
            </a:pPr>
            <a:endParaRPr sz="1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3100" dirty="0"/>
          </a:p>
        </p:txBody>
      </p:sp>
      <p:cxnSp>
        <p:nvCxnSpPr>
          <p:cNvPr id="117" name="Google Shape;117;p21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18" name="Google Shape;118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071470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b="1" dirty="0"/>
              <a:t>What are the mapping criteria? </a:t>
            </a:r>
            <a:r>
              <a:rPr lang="en-US" sz="2800" b="1" dirty="0"/>
              <a:t>(continued)</a:t>
            </a:r>
            <a:endParaRPr b="1" dirty="0"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105103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sz="2400" i="1" dirty="0"/>
              <a:t>Criteria Ranked in Order of Priority (“to the extent practicable”)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i="1"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Respect for (minimize division of) </a:t>
            </a:r>
            <a:r>
              <a:rPr lang="en-US" sz="2400" b="1" dirty="0"/>
              <a:t>Cities </a:t>
            </a:r>
            <a:r>
              <a:rPr lang="en-US" sz="2400" dirty="0"/>
              <a:t>and</a:t>
            </a:r>
            <a:r>
              <a:rPr lang="en-US" sz="2400" b="1" dirty="0"/>
              <a:t> Census Designated Places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Boundaries should be </a:t>
            </a:r>
            <a:r>
              <a:rPr lang="en-US" sz="2400" b="1" dirty="0"/>
              <a:t>easily identifiable and understandable</a:t>
            </a:r>
            <a:r>
              <a:rPr lang="en-US" sz="2400" dirty="0"/>
              <a:t> by residents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b="1" dirty="0"/>
              <a:t>Compactness: </a:t>
            </a:r>
            <a:r>
              <a:rPr lang="en-US" sz="2400" dirty="0"/>
              <a:t>If it doesn’t conflict with preceding criteria</a:t>
            </a:r>
            <a:endParaRPr dirty="0"/>
          </a:p>
          <a:p>
            <a:pPr marL="374650" lvl="0" indent="-37465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Font typeface="Calibri"/>
              <a:buChar char="•"/>
            </a:pPr>
            <a:r>
              <a:rPr lang="en-US" sz="2400" dirty="0"/>
              <a:t>Do not favor or discriminate against political parties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BD0D9"/>
              </a:buClr>
              <a:buSzPts val="2400"/>
              <a:buNone/>
            </a:pPr>
            <a:endParaRPr sz="2400" i="1" dirty="0">
              <a:highlight>
                <a:schemeClr val="lt1"/>
              </a:highlight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 i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 i="1" dirty="0">
              <a:solidFill>
                <a:schemeClr val="lt1"/>
              </a:solidFill>
            </a:endParaRPr>
          </a:p>
        </p:txBody>
      </p:sp>
      <p:cxnSp>
        <p:nvCxnSpPr>
          <p:cNvPr id="125" name="Google Shape;125;p22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26" name="Google Shape;126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dirty="0"/>
              <a:t> </a:t>
            </a:r>
            <a:r>
              <a:rPr lang="en-US" b="1" dirty="0"/>
              <a:t>COI Submittals Overview</a:t>
            </a:r>
            <a:endParaRPr b="1" dirty="0"/>
          </a:p>
        </p:txBody>
      </p:sp>
      <p:cxnSp>
        <p:nvCxnSpPr>
          <p:cNvPr id="141" name="Google Shape;141;p20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42" name="Google Shape;142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189001B-41D4-4F35-B5D6-B1E322D9B132}"/>
              </a:ext>
            </a:extLst>
          </p:cNvPr>
          <p:cNvSpPr txBox="1"/>
          <p:nvPr/>
        </p:nvSpPr>
        <p:spPr>
          <a:xfrm>
            <a:off x="1086770" y="3167390"/>
            <a:ext cx="53527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/>
              <a:t>Change to map presentation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24" descr="A picture containing grass, outdoor, sky, field&#10;&#10;Description automatically generated"/>
          <p:cNvPicPr preferRelativeResize="0"/>
          <p:nvPr/>
        </p:nvPicPr>
        <p:blipFill rotWithShape="1">
          <a:blip r:embed="rId3">
            <a:alphaModFix amt="20000"/>
          </a:blip>
          <a:srcRect/>
          <a:stretch/>
        </p:blipFill>
        <p:spPr>
          <a:xfrm>
            <a:off x="-228600" y="-800101"/>
            <a:ext cx="12420600" cy="8458202"/>
          </a:xfrm>
          <a:prstGeom prst="rect">
            <a:avLst/>
          </a:prstGeom>
          <a:noFill/>
          <a:ln>
            <a:noFill/>
          </a:ln>
        </p:spPr>
      </p:pic>
      <p:sp>
        <p:nvSpPr>
          <p:cNvPr id="156" name="Google Shape;156;p24"/>
          <p:cNvSpPr txBox="1"/>
          <p:nvPr/>
        </p:nvSpPr>
        <p:spPr>
          <a:xfrm>
            <a:off x="1524000" y="3012444"/>
            <a:ext cx="9144000" cy="16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Autofit/>
          </a:bodyPr>
          <a:lstStyle/>
          <a:p>
            <a:pPr marL="0" marR="4572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660"/>
              <a:buFont typeface="Noto Sans Symbols"/>
              <a:buNone/>
            </a:pPr>
            <a:r>
              <a:rPr lang="en-US" sz="4400" b="1" i="0" u="none" strike="noStrike" cap="none" dirty="0">
                <a:solidFill>
                  <a:srgbClr val="2F5496"/>
                </a:solidFill>
                <a:latin typeface="Arial"/>
                <a:ea typeface="Arial"/>
                <a:cs typeface="Arial"/>
                <a:sym typeface="Arial"/>
              </a:rPr>
              <a:t>QUESTIONS?</a:t>
            </a:r>
            <a:endParaRPr sz="4400" b="1" i="0" u="none" strike="noStrike" cap="none" dirty="0">
              <a:solidFill>
                <a:srgbClr val="2F549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24"/>
          <p:cNvSpPr txBox="1"/>
          <p:nvPr/>
        </p:nvSpPr>
        <p:spPr>
          <a:xfrm>
            <a:off x="1829973" y="5888390"/>
            <a:ext cx="88101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900"/>
              <a:buFont typeface="Arial"/>
              <a:buNone/>
            </a:pPr>
            <a:r>
              <a:rPr lang="en-US" sz="3900" b="0" i="0" u="sng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https://redistricting2021.acgov.org</a:t>
            </a:r>
            <a:endParaRPr sz="39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/>
          <p:cNvSpPr txBox="1">
            <a:spLocks noGrp="1"/>
          </p:cNvSpPr>
          <p:nvPr>
            <p:ph type="title"/>
          </p:nvPr>
        </p:nvSpPr>
        <p:spPr>
          <a:xfrm>
            <a:off x="838199" y="365125"/>
            <a:ext cx="11060017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i="1" u="sng"/>
              <a:t>For Reference</a:t>
            </a:r>
            <a:r>
              <a:rPr lang="en-US"/>
              <a:t>: Redistricting Meeting Schedule</a:t>
            </a:r>
            <a:endParaRPr/>
          </a:p>
        </p:txBody>
      </p:sp>
      <p:cxnSp>
        <p:nvCxnSpPr>
          <p:cNvPr id="163" name="Google Shape;163;p25"/>
          <p:cNvCxnSpPr/>
          <p:nvPr/>
        </p:nvCxnSpPr>
        <p:spPr>
          <a:xfrm>
            <a:off x="961218" y="1601514"/>
            <a:ext cx="9982085" cy="0"/>
          </a:xfrm>
          <a:prstGeom prst="straightConnector1">
            <a:avLst/>
          </a:prstGeom>
          <a:noFill/>
          <a:ln w="19050" cap="flat" cmpd="sng">
            <a:solidFill>
              <a:srgbClr val="5F9AE0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64" name="Google Shape;164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6142" y="5952958"/>
            <a:ext cx="3797335" cy="712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5" name="Google Shape;165;p25"/>
          <p:cNvGraphicFramePr/>
          <p:nvPr>
            <p:extLst>
              <p:ext uri="{D42A27DB-BD31-4B8C-83A1-F6EECF244321}">
                <p14:modId xmlns:p14="http://schemas.microsoft.com/office/powerpoint/2010/main" val="2256024730"/>
              </p:ext>
            </p:extLst>
          </p:nvPr>
        </p:nvGraphicFramePr>
        <p:xfrm>
          <a:off x="667266" y="1690687"/>
          <a:ext cx="10686525" cy="4131855"/>
        </p:xfrm>
        <a:graphic>
          <a:graphicData uri="http://schemas.openxmlformats.org/drawingml/2006/table">
            <a:tbl>
              <a:tblPr firstRow="1" firstCol="1" bandRow="1">
                <a:noFill/>
                <a:tableStyleId>{FB45EF50-11F9-4A23-87D2-B406AFC8C0D3}</a:tableStyleId>
              </a:tblPr>
              <a:tblGrid>
                <a:gridCol w="2965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9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0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Board Meeting Date/Time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Action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Content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9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 10/12 at 12pm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Hear a presentation and provide direction regarding what scenarios the consultant should explore and bring to the next meeting.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Overview of redistricting data, over/under map of the district population, Overview of COIs and public comments received so far. Preliminary Voting Rights Act review.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10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Tuesday 10/26 at 6pm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Select preliminary draft map(s) for further consideration 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District mapping visualizations based on Board direction provided at the previous meeting. Review proposed maps received from the public. Review maps and make modifications live as directed by Board.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36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Tuesday 11/2 at 6pm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(District meeting per AC Charter)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/>
                        <a:t>Review maps, hear from the public, provide direction to staff/consultant.</a:t>
                      </a:r>
                      <a:endParaRPr sz="18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u="none" strike="noStrike" cap="none" dirty="0"/>
                        <a:t>Overview of preliminary draft maps. Adjust map(s) as directed.</a:t>
                      </a:r>
                      <a:endParaRPr sz="18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791</Words>
  <Application>Microsoft Office PowerPoint</Application>
  <PresentationFormat>Widescreen</PresentationFormat>
  <Paragraphs>109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Noto Sans Symbols</vt:lpstr>
      <vt:lpstr>Office Theme</vt:lpstr>
      <vt:lpstr>PowerPoint Presentation</vt:lpstr>
      <vt:lpstr>Outline</vt:lpstr>
      <vt:lpstr> Overview of Outreach Activities</vt:lpstr>
      <vt:lpstr>Public Input To Date </vt:lpstr>
      <vt:lpstr>What are the mapping criteria? </vt:lpstr>
      <vt:lpstr>What are the mapping criteria? (continued)</vt:lpstr>
      <vt:lpstr> COI Submittals Overview</vt:lpstr>
      <vt:lpstr>PowerPoint Presentation</vt:lpstr>
      <vt:lpstr>For Reference: Redistricting Meeting Schedule</vt:lpstr>
      <vt:lpstr>For Reference: Redistricting Meeting Schedule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Farmer, Casey, CDA</dc:creator>
  <cp:lastModifiedBy>Rivera, Sandra, CDA</cp:lastModifiedBy>
  <cp:revision>91</cp:revision>
  <dcterms:created xsi:type="dcterms:W3CDTF">2021-09-14T21:59:15Z</dcterms:created>
  <dcterms:modified xsi:type="dcterms:W3CDTF">2021-10-26T00:04:02Z</dcterms:modified>
</cp:coreProperties>
</file>