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8" r:id="rId3"/>
    <p:sldId id="259" r:id="rId4"/>
    <p:sldId id="279" r:id="rId5"/>
    <p:sldId id="282" r:id="rId6"/>
    <p:sldId id="281" r:id="rId7"/>
    <p:sldId id="284" r:id="rId8"/>
    <p:sldId id="285" r:id="rId9"/>
    <p:sldId id="286" r:id="rId10"/>
    <p:sldId id="299" r:id="rId11"/>
    <p:sldId id="288" r:id="rId12"/>
    <p:sldId id="289" r:id="rId13"/>
    <p:sldId id="290" r:id="rId14"/>
    <p:sldId id="300" r:id="rId15"/>
    <p:sldId id="291" r:id="rId16"/>
    <p:sldId id="292" r:id="rId17"/>
    <p:sldId id="293" r:id="rId18"/>
    <p:sldId id="294" r:id="rId19"/>
    <p:sldId id="295" r:id="rId20"/>
    <p:sldId id="274" r:id="rId21"/>
    <p:sldId id="296" r:id="rId22"/>
    <p:sldId id="297" r:id="rId23"/>
    <p:sldId id="276" r:id="rId24"/>
    <p:sldId id="280" r:id="rId25"/>
    <p:sldId id="283" r:id="rId26"/>
    <p:sldId id="298"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Qcjt6kCtLY6ETXgImBy5jr3XB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B3389C-7E98-4D7D-AB97-65E7AB18F598}">
  <a:tblStyle styleId="{CBB3389C-7E98-4D7D-AB97-65E7AB18F59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57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54013" y="696913"/>
            <a:ext cx="61928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9463" y="4412894"/>
            <a:ext cx="5521938" cy="4181554"/>
          </a:xfrm>
          <a:prstGeom prst="rect">
            <a:avLst/>
          </a:prstGeom>
          <a:noFill/>
          <a:ln>
            <a:noFill/>
          </a:ln>
        </p:spPr>
        <p:txBody>
          <a:bodyPr spcFirstLastPara="1" wrap="square" lIns="90650" tIns="45325" rIns="90650" bIns="4532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7" name="Google Shape;87;p1:notes"/>
          <p:cNvSpPr txBox="1">
            <a:spLocks noGrp="1"/>
          </p:cNvSpPr>
          <p:nvPr>
            <p:ph type="sldNum" idx="12"/>
          </p:nvPr>
        </p:nvSpPr>
        <p:spPr>
          <a:xfrm>
            <a:off x="3909033" y="8825789"/>
            <a:ext cx="2990270" cy="464265"/>
          </a:xfrm>
          <a:prstGeom prst="rect">
            <a:avLst/>
          </a:prstGeom>
          <a:noFill/>
          <a:ln>
            <a:noFill/>
          </a:ln>
        </p:spPr>
        <p:txBody>
          <a:bodyPr spcFirstLastPara="1" wrap="square" lIns="90650" tIns="45325" rIns="90650" bIns="453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06d71ce26_0_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f06d71ce26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54013" y="696913"/>
            <a:ext cx="6192837"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9463" y="4412894"/>
            <a:ext cx="5521938" cy="4181554"/>
          </a:xfrm>
          <a:prstGeom prst="rect">
            <a:avLst/>
          </a:prstGeom>
          <a:noFill/>
          <a:ln>
            <a:noFill/>
          </a:ln>
        </p:spPr>
        <p:txBody>
          <a:bodyPr spcFirstLastPara="1" wrap="square" lIns="90650" tIns="45325" rIns="90650" bIns="4532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7" name="Google Shape;87;p1:notes"/>
          <p:cNvSpPr txBox="1">
            <a:spLocks noGrp="1"/>
          </p:cNvSpPr>
          <p:nvPr>
            <p:ph type="sldNum" idx="12"/>
          </p:nvPr>
        </p:nvSpPr>
        <p:spPr>
          <a:xfrm>
            <a:off x="3909033" y="8825789"/>
            <a:ext cx="2990270" cy="464265"/>
          </a:xfrm>
          <a:prstGeom prst="rect">
            <a:avLst/>
          </a:prstGeom>
          <a:noFill/>
          <a:ln>
            <a:noFill/>
          </a:ln>
        </p:spPr>
        <p:txBody>
          <a:bodyPr spcFirstLastPara="1" wrap="square" lIns="90650" tIns="45325" rIns="90650" bIns="453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a:p>
        </p:txBody>
      </p:sp>
    </p:spTree>
    <p:extLst>
      <p:ext uri="{BB962C8B-B14F-4D97-AF65-F5344CB8AC3E}">
        <p14:creationId xmlns:p14="http://schemas.microsoft.com/office/powerpoint/2010/main" val="251196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redistricting2021.acgov.or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Kpzu8Uzl8Do?feature=oembed"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edistricting2021.acgov.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edistricting2021.acgov.org/contact-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redistricting2021.acgov.org/" TargetMode="External"/><Relationship Id="rId4" Type="http://schemas.openxmlformats.org/officeDocument/2006/relationships/hyperlink" Target="mailto:redistricting@acgov.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edistricting2021.acgov.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redistricting2021.acgov.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A picture containing grass, outdoor, sky, field&#10;&#10;Description automatically generated"/>
          <p:cNvPicPr preferRelativeResize="0"/>
          <p:nvPr/>
        </p:nvPicPr>
        <p:blipFill rotWithShape="1">
          <a:blip r:embed="rId3">
            <a:alphaModFix amt="20000"/>
          </a:blip>
          <a:srcRect/>
          <a:stretch/>
        </p:blipFill>
        <p:spPr>
          <a:xfrm>
            <a:off x="-228600" y="-800101"/>
            <a:ext cx="12420600" cy="8458202"/>
          </a:xfrm>
          <a:prstGeom prst="rect">
            <a:avLst/>
          </a:prstGeom>
          <a:noFill/>
          <a:ln>
            <a:noFill/>
          </a:ln>
        </p:spPr>
      </p:pic>
      <p:pic>
        <p:nvPicPr>
          <p:cNvPr id="90" name="Google Shape;90;p1" descr="Logo&#10;&#10;Description automatically generated"/>
          <p:cNvPicPr preferRelativeResize="0"/>
          <p:nvPr/>
        </p:nvPicPr>
        <p:blipFill rotWithShape="1">
          <a:blip r:embed="rId4">
            <a:alphaModFix/>
          </a:blip>
          <a:srcRect/>
          <a:stretch/>
        </p:blipFill>
        <p:spPr>
          <a:xfrm>
            <a:off x="197973" y="334474"/>
            <a:ext cx="11796052" cy="2214209"/>
          </a:xfrm>
          <a:prstGeom prst="rect">
            <a:avLst/>
          </a:prstGeom>
          <a:noFill/>
          <a:ln>
            <a:noFill/>
          </a:ln>
        </p:spPr>
      </p:pic>
      <p:sp>
        <p:nvSpPr>
          <p:cNvPr id="91" name="Google Shape;91;p1"/>
          <p:cNvSpPr txBox="1"/>
          <p:nvPr/>
        </p:nvSpPr>
        <p:spPr>
          <a:xfrm>
            <a:off x="1663027" y="3844909"/>
            <a:ext cx="9144000" cy="1645200"/>
          </a:xfrm>
          <a:prstGeom prst="rect">
            <a:avLst/>
          </a:prstGeom>
          <a:noFill/>
          <a:ln>
            <a:noFill/>
          </a:ln>
        </p:spPr>
        <p:txBody>
          <a:bodyPr spcFirstLastPara="1" wrap="square" lIns="0" tIns="45700" rIns="18275" bIns="45700" anchor="t" anchorCtr="0">
            <a:noAutofit/>
          </a:bodyPr>
          <a:lstStyle/>
          <a:p>
            <a:pPr marL="0" marR="45720" lvl="0" indent="0" algn="ctr" rtl="0">
              <a:lnSpc>
                <a:spcPct val="100000"/>
              </a:lnSpc>
              <a:spcBef>
                <a:spcPts val="0"/>
              </a:spcBef>
              <a:spcAft>
                <a:spcPts val="0"/>
              </a:spcAft>
              <a:buClr>
                <a:schemeClr val="accent3"/>
              </a:buClr>
              <a:buSzPts val="2660"/>
              <a:buFont typeface="Noto Sans Symbols"/>
              <a:buNone/>
            </a:pPr>
            <a:r>
              <a:rPr lang="en-US" sz="2000" b="0" i="0" u="none" strike="noStrike" cap="none" dirty="0">
                <a:solidFill>
                  <a:schemeClr val="dk1"/>
                </a:solidFill>
                <a:latin typeface="Arial"/>
                <a:ea typeface="Arial"/>
                <a:cs typeface="Arial"/>
                <a:sym typeface="Arial"/>
              </a:rPr>
              <a:t>Karin Mac Donald</a:t>
            </a:r>
            <a:endParaRPr dirty="0"/>
          </a:p>
          <a:p>
            <a:pPr marL="0" marR="45720" lvl="0" indent="0" algn="ctr" rtl="0">
              <a:lnSpc>
                <a:spcPct val="100000"/>
              </a:lnSpc>
              <a:spcBef>
                <a:spcPts val="0"/>
              </a:spcBef>
              <a:spcAft>
                <a:spcPts val="0"/>
              </a:spcAft>
              <a:buClr>
                <a:schemeClr val="accent3"/>
              </a:buClr>
              <a:buSzPts val="2660"/>
              <a:buFont typeface="Noto Sans Symbols"/>
              <a:buNone/>
            </a:pPr>
            <a:r>
              <a:rPr lang="en-US" sz="2000" b="0" i="0" u="none" strike="noStrike" cap="none" dirty="0">
                <a:solidFill>
                  <a:schemeClr val="dk1"/>
                </a:solidFill>
                <a:latin typeface="Arial"/>
                <a:ea typeface="Arial"/>
                <a:cs typeface="Arial"/>
                <a:sym typeface="Arial"/>
              </a:rPr>
              <a:t>Q2 Data &amp; Research, LLC</a:t>
            </a:r>
            <a:br>
              <a:rPr lang="en-US" sz="2000" b="1" i="0" u="none" strike="noStrike" cap="none" dirty="0">
                <a:solidFill>
                  <a:schemeClr val="dk1"/>
                </a:solidFill>
                <a:latin typeface="Arial"/>
                <a:ea typeface="Arial"/>
                <a:cs typeface="Arial"/>
                <a:sym typeface="Arial"/>
              </a:rPr>
            </a:br>
            <a:r>
              <a:rPr lang="en-US" sz="1800" b="0" i="0" u="none" strike="noStrike" cap="none" dirty="0">
                <a:solidFill>
                  <a:schemeClr val="dk1"/>
                </a:solidFill>
                <a:latin typeface="Arial"/>
                <a:ea typeface="Arial"/>
                <a:cs typeface="Arial"/>
                <a:sym typeface="Arial"/>
              </a:rPr>
              <a:t>Alameda County</a:t>
            </a:r>
            <a:r>
              <a:rPr lang="en-US" sz="1800" b="1" i="0" u="none" strike="noStrike" cap="none" dirty="0">
                <a:solidFill>
                  <a:schemeClr val="dk1"/>
                </a:solidFill>
                <a:latin typeface="Arial"/>
                <a:ea typeface="Arial"/>
                <a:cs typeface="Arial"/>
                <a:sym typeface="Arial"/>
              </a:rPr>
              <a:t> </a:t>
            </a:r>
            <a:r>
              <a:rPr lang="en-US" sz="1800" b="0" i="1" u="none" strike="noStrike" cap="none" dirty="0">
                <a:solidFill>
                  <a:schemeClr val="dk1"/>
                </a:solidFill>
                <a:latin typeface="Arial"/>
                <a:ea typeface="Arial"/>
                <a:cs typeface="Arial"/>
                <a:sym typeface="Arial"/>
              </a:rPr>
              <a:t>Redistricting Consultant</a:t>
            </a:r>
            <a:endParaRPr sz="1800" b="0" i="0" u="none" strike="noStrike" cap="none" dirty="0">
              <a:solidFill>
                <a:schemeClr val="dk1"/>
              </a:solidFill>
              <a:latin typeface="Arial"/>
              <a:ea typeface="Arial"/>
              <a:cs typeface="Arial"/>
              <a:sym typeface="Arial"/>
            </a:endParaRPr>
          </a:p>
          <a:p>
            <a:pPr marL="0" marR="45720" lvl="0" indent="0" algn="ctr" rtl="0">
              <a:lnSpc>
                <a:spcPct val="100000"/>
              </a:lnSpc>
              <a:spcBef>
                <a:spcPts val="0"/>
              </a:spcBef>
              <a:spcAft>
                <a:spcPts val="0"/>
              </a:spcAft>
              <a:buClr>
                <a:schemeClr val="accent3"/>
              </a:buClr>
              <a:buSzPts val="2660"/>
              <a:buFont typeface="Noto Sans Symbols"/>
              <a:buNone/>
            </a:pPr>
            <a:br>
              <a:rPr lang="en-US" sz="2000" b="0" i="0" u="none" strike="noStrike" cap="none" dirty="0">
                <a:solidFill>
                  <a:schemeClr val="dk1"/>
                </a:solidFill>
                <a:latin typeface="Arial"/>
                <a:ea typeface="Arial"/>
                <a:cs typeface="Arial"/>
                <a:sym typeface="Arial"/>
              </a:rPr>
            </a:br>
            <a:r>
              <a:rPr lang="en-US" sz="2000" b="0" i="0" u="none" strike="noStrike" cap="none" dirty="0">
                <a:solidFill>
                  <a:schemeClr val="dk1"/>
                </a:solidFill>
                <a:latin typeface="Arial"/>
                <a:ea typeface="Arial"/>
                <a:cs typeface="Arial"/>
                <a:sym typeface="Arial"/>
              </a:rPr>
              <a:t>Chris Bazar, Casey Farmer &amp; Sandi Rivera</a:t>
            </a:r>
            <a:endParaRPr lang="en-US" dirty="0"/>
          </a:p>
          <a:p>
            <a:pPr marL="0" marR="45720" lvl="0" indent="0" algn="ctr" rtl="0">
              <a:lnSpc>
                <a:spcPct val="100000"/>
              </a:lnSpc>
              <a:spcBef>
                <a:spcPts val="0"/>
              </a:spcBef>
              <a:spcAft>
                <a:spcPts val="0"/>
              </a:spcAft>
              <a:buClr>
                <a:schemeClr val="accent3"/>
              </a:buClr>
              <a:buSzPts val="2660"/>
              <a:buFont typeface="Noto Sans Symbols"/>
              <a:buNone/>
            </a:pPr>
            <a:r>
              <a:rPr lang="en-US" sz="2000" b="0" i="0" u="none" strike="noStrike" cap="none" dirty="0">
                <a:solidFill>
                  <a:schemeClr val="dk1"/>
                </a:solidFill>
                <a:latin typeface="Arial"/>
                <a:ea typeface="Arial"/>
                <a:cs typeface="Arial"/>
                <a:sym typeface="Arial"/>
              </a:rPr>
              <a:t>Community Development Agency </a:t>
            </a:r>
            <a:endParaRPr lang="en-US" dirty="0"/>
          </a:p>
          <a:p>
            <a:pPr marL="0" marR="45720" lvl="0" indent="0" algn="ctr" rtl="0">
              <a:lnSpc>
                <a:spcPct val="100000"/>
              </a:lnSpc>
              <a:spcBef>
                <a:spcPts val="0"/>
              </a:spcBef>
              <a:spcAft>
                <a:spcPts val="0"/>
              </a:spcAft>
              <a:buClr>
                <a:schemeClr val="accent3"/>
              </a:buClr>
              <a:buSzPts val="2660"/>
              <a:buFont typeface="Noto Sans Symbols"/>
              <a:buNone/>
            </a:pPr>
            <a:r>
              <a:rPr lang="en-US" sz="2000" b="0" i="0" u="none" strike="noStrike" cap="none" dirty="0">
                <a:solidFill>
                  <a:schemeClr val="dk1"/>
                </a:solidFill>
                <a:latin typeface="Arial"/>
                <a:ea typeface="Arial"/>
                <a:cs typeface="Arial"/>
                <a:sym typeface="Arial"/>
              </a:rPr>
              <a:t>Alameda County</a:t>
            </a:r>
            <a:endParaRPr dirty="0"/>
          </a:p>
          <a:p>
            <a:pPr marL="0" marR="45720" lvl="0" indent="0" algn="ctr" rtl="0">
              <a:lnSpc>
                <a:spcPct val="100000"/>
              </a:lnSpc>
              <a:spcBef>
                <a:spcPts val="0"/>
              </a:spcBef>
              <a:spcAft>
                <a:spcPts val="0"/>
              </a:spcAft>
              <a:buClr>
                <a:schemeClr val="accent3"/>
              </a:buClr>
              <a:buSzPts val="2660"/>
              <a:buFont typeface="Noto Sans Symbols"/>
              <a:buNone/>
            </a:pPr>
            <a:endParaRPr sz="3200" b="1" i="0" u="none" strike="noStrike" cap="none" dirty="0">
              <a:solidFill>
                <a:schemeClr val="dk1"/>
              </a:solidFill>
              <a:latin typeface="Arial"/>
              <a:ea typeface="Arial"/>
              <a:cs typeface="Arial"/>
              <a:sym typeface="Arial"/>
            </a:endParaRPr>
          </a:p>
        </p:txBody>
      </p:sp>
      <p:sp>
        <p:nvSpPr>
          <p:cNvPr id="93" name="Google Shape;93;p1"/>
          <p:cNvSpPr txBox="1"/>
          <p:nvPr/>
        </p:nvSpPr>
        <p:spPr>
          <a:xfrm>
            <a:off x="1829977" y="6038726"/>
            <a:ext cx="8810100" cy="969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900" b="0" i="0" u="sng" strike="noStrike" cap="none" dirty="0">
                <a:solidFill>
                  <a:schemeClr val="accen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https://redistricting2021.acgov.org</a:t>
            </a:r>
            <a:endParaRPr sz="3900" dirty="0">
              <a:solidFill>
                <a:schemeClr val="accent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a:xfrm>
            <a:off x="838199" y="365125"/>
            <a:ext cx="10714703" cy="1325563"/>
          </a:xfrm>
        </p:spPr>
        <p:txBody>
          <a:bodyPr/>
          <a:lstStyle/>
          <a:p>
            <a:r>
              <a:rPr lang="en-US" dirty="0"/>
              <a:t>FAIR MAPS Act - Outreach and Education</a:t>
            </a:r>
          </a:p>
        </p:txBody>
      </p:sp>
      <p:sp>
        <p:nvSpPr>
          <p:cNvPr id="3" name="Text Placeholder 2">
            <a:extLst>
              <a:ext uri="{FF2B5EF4-FFF2-40B4-BE49-F238E27FC236}">
                <a16:creationId xmlns:a16="http://schemas.microsoft.com/office/drawing/2014/main" id="{C1EF623A-B92B-454F-ACC6-45965B36F38F}"/>
              </a:ext>
            </a:extLst>
          </p:cNvPr>
          <p:cNvSpPr>
            <a:spLocks noGrp="1"/>
          </p:cNvSpPr>
          <p:nvPr>
            <p:ph type="body" idx="1"/>
          </p:nvPr>
        </p:nvSpPr>
        <p:spPr>
          <a:xfrm>
            <a:off x="838200" y="1690688"/>
            <a:ext cx="10394092" cy="4351338"/>
          </a:xfrm>
        </p:spPr>
        <p:txBody>
          <a:bodyPr>
            <a:noAutofit/>
          </a:bodyPr>
          <a:lstStyle/>
          <a:p>
            <a:pPr marL="457200" lvl="0" indent="-368300" algn="l" rtl="0">
              <a:spcBef>
                <a:spcPts val="1000"/>
              </a:spcBef>
              <a:spcAft>
                <a:spcPts val="0"/>
              </a:spcAft>
              <a:buClr>
                <a:srgbClr val="0BD0D9"/>
              </a:buClr>
              <a:buSzPts val="2200"/>
              <a:buFont typeface="Calibri"/>
              <a:buChar char="●"/>
            </a:pPr>
            <a:r>
              <a:rPr lang="en-US" sz="2400" dirty="0"/>
              <a:t>Provide information to county media organizations, including media organizations that serve language minority communities.</a:t>
            </a:r>
          </a:p>
          <a:p>
            <a:pPr marL="457200" lvl="0" indent="-368300" algn="l" rtl="0">
              <a:spcBef>
                <a:spcPts val="1000"/>
              </a:spcBef>
              <a:spcAft>
                <a:spcPts val="1000"/>
              </a:spcAft>
              <a:buClr>
                <a:srgbClr val="0BD0D9"/>
              </a:buClr>
              <a:buSzPts val="2200"/>
              <a:buFont typeface="Calibri"/>
              <a:buChar char="●"/>
            </a:pPr>
            <a:r>
              <a:rPr lang="en-US" sz="2400" dirty="0"/>
              <a:t>Provide information through good government, civil rights, civic engagement, or community groups or organizations that are active in the county</a:t>
            </a:r>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2"/>
          <a:stretch>
            <a:fillRect/>
          </a:stretch>
        </p:blipFill>
        <p:spPr>
          <a:xfrm>
            <a:off x="7846142" y="5952958"/>
            <a:ext cx="3797335" cy="712000"/>
          </a:xfrm>
          <a:prstGeom prst="rect">
            <a:avLst/>
          </a:prstGeom>
        </p:spPr>
      </p:pic>
      <p:pic>
        <p:nvPicPr>
          <p:cNvPr id="8" name="Google Shape;100;p2" descr="Diagram&#10;&#10;Description automatically generated with low confidence">
            <a:extLst>
              <a:ext uri="{FF2B5EF4-FFF2-40B4-BE49-F238E27FC236}">
                <a16:creationId xmlns:a16="http://schemas.microsoft.com/office/drawing/2014/main" id="{9C5BDECF-831C-47C3-8081-0CF747E7D1DE}"/>
              </a:ext>
            </a:extLst>
          </p:cNvPr>
          <p:cNvPicPr preferRelativeResize="0"/>
          <p:nvPr/>
        </p:nvPicPr>
        <p:blipFill rotWithShape="1">
          <a:blip r:embed="rId3">
            <a:alphaModFix/>
          </a:blip>
          <a:srcRect t="7022" b="5960"/>
          <a:stretch/>
        </p:blipFill>
        <p:spPr>
          <a:xfrm>
            <a:off x="1402289" y="3324569"/>
            <a:ext cx="6123243" cy="3175000"/>
          </a:xfrm>
          <a:prstGeom prst="rect">
            <a:avLst/>
          </a:prstGeom>
          <a:noFill/>
          <a:ln>
            <a:noFill/>
          </a:ln>
        </p:spPr>
      </p:pic>
    </p:spTree>
    <p:extLst>
      <p:ext uri="{BB962C8B-B14F-4D97-AF65-F5344CB8AC3E}">
        <p14:creationId xmlns:p14="http://schemas.microsoft.com/office/powerpoint/2010/main" val="48868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a:xfrm>
            <a:off x="838199" y="365125"/>
            <a:ext cx="10805278" cy="1325563"/>
          </a:xfrm>
        </p:spPr>
        <p:txBody>
          <a:bodyPr/>
          <a:lstStyle/>
          <a:p>
            <a:r>
              <a:rPr lang="en-US" dirty="0"/>
              <a:t>FAIR MAPS Act - Public Input and Transparency</a:t>
            </a:r>
          </a:p>
        </p:txBody>
      </p:sp>
      <p:sp>
        <p:nvSpPr>
          <p:cNvPr id="3" name="Text Placeholder 2">
            <a:extLst>
              <a:ext uri="{FF2B5EF4-FFF2-40B4-BE49-F238E27FC236}">
                <a16:creationId xmlns:a16="http://schemas.microsoft.com/office/drawing/2014/main" id="{C1EF623A-B92B-454F-ACC6-45965B36F38F}"/>
              </a:ext>
            </a:extLst>
          </p:cNvPr>
          <p:cNvSpPr>
            <a:spLocks noGrp="1"/>
          </p:cNvSpPr>
          <p:nvPr>
            <p:ph type="body" idx="1"/>
          </p:nvPr>
        </p:nvSpPr>
        <p:spPr>
          <a:xfrm>
            <a:off x="838200" y="1690688"/>
            <a:ext cx="10105103" cy="4351338"/>
          </a:xfrm>
        </p:spPr>
        <p:txBody>
          <a:bodyPr>
            <a:noAutofit/>
          </a:bodyPr>
          <a:lstStyle/>
          <a:p>
            <a:pPr marL="0" lvl="0" indent="0" algn="just" rtl="0">
              <a:lnSpc>
                <a:spcPct val="105000"/>
              </a:lnSpc>
              <a:spcBef>
                <a:spcPts val="0"/>
              </a:spcBef>
              <a:spcAft>
                <a:spcPts val="0"/>
              </a:spcAft>
              <a:buNone/>
            </a:pPr>
            <a:r>
              <a:rPr lang="en-US" sz="2400" dirty="0">
                <a:highlight>
                  <a:schemeClr val="lt1"/>
                </a:highlight>
              </a:rPr>
              <a:t>Meetings and Workshops:</a:t>
            </a:r>
          </a:p>
          <a:p>
            <a:pPr marL="457200" lvl="0" indent="-368324" algn="l" rtl="0">
              <a:spcBef>
                <a:spcPts val="1100"/>
              </a:spcBef>
              <a:spcAft>
                <a:spcPts val="0"/>
              </a:spcAft>
              <a:buClr>
                <a:srgbClr val="0BD0D9"/>
              </a:buClr>
              <a:buSzPts val="2200"/>
              <a:buFont typeface="Calibri"/>
              <a:buChar char="●"/>
            </a:pPr>
            <a:r>
              <a:rPr lang="en-US" sz="2400" dirty="0"/>
              <a:t>Start at a set-time if combined with a regular or special meeting</a:t>
            </a:r>
          </a:p>
          <a:p>
            <a:pPr marL="457200" lvl="0" indent="-368324" algn="l" rtl="0">
              <a:spcBef>
                <a:spcPts val="1000"/>
              </a:spcBef>
              <a:spcAft>
                <a:spcPts val="0"/>
              </a:spcAft>
              <a:buClr>
                <a:srgbClr val="0BD0D9"/>
              </a:buClr>
              <a:buSzPts val="2200"/>
              <a:buFont typeface="Calibri"/>
              <a:buChar char="●"/>
            </a:pPr>
            <a:r>
              <a:rPr lang="en-US" sz="2400" dirty="0"/>
              <a:t>Collect public input including on Communities of Interest </a:t>
            </a:r>
          </a:p>
          <a:p>
            <a:pPr marL="457200" lvl="0" indent="-368324" algn="l" rtl="0">
              <a:spcBef>
                <a:spcPts val="1000"/>
              </a:spcBef>
              <a:spcAft>
                <a:spcPts val="0"/>
              </a:spcAft>
              <a:buClr>
                <a:srgbClr val="0BD0D9"/>
              </a:buClr>
              <a:buSzPts val="2200"/>
              <a:buFont typeface="Calibri"/>
              <a:buChar char="●"/>
            </a:pPr>
            <a:r>
              <a:rPr lang="en-US" sz="2400" dirty="0"/>
              <a:t>Provide live interpretation for non-English language speakers for certain languages</a:t>
            </a:r>
          </a:p>
          <a:p>
            <a:pPr marL="457200" lvl="0" indent="-368324" algn="l" rtl="0">
              <a:spcBef>
                <a:spcPts val="1000"/>
              </a:spcBef>
              <a:spcAft>
                <a:spcPts val="0"/>
              </a:spcAft>
              <a:buClr>
                <a:srgbClr val="0BD0D9"/>
              </a:buClr>
              <a:buSzPts val="2200"/>
              <a:buFont typeface="Calibri"/>
              <a:buChar char="●"/>
            </a:pPr>
            <a:r>
              <a:rPr lang="en-US" sz="2400" dirty="0"/>
              <a:t>Meeting location accessible to people with disabilities</a:t>
            </a:r>
          </a:p>
          <a:p>
            <a:pPr marL="88876" lvl="0" indent="0" algn="l" rtl="0">
              <a:spcBef>
                <a:spcPts val="1000"/>
              </a:spcBef>
              <a:spcAft>
                <a:spcPts val="0"/>
              </a:spcAft>
              <a:buClr>
                <a:srgbClr val="0BD0D9"/>
              </a:buClr>
              <a:buSzPts val="2200"/>
              <a:buNone/>
            </a:pPr>
            <a:endParaRPr lang="en-US" sz="2800" dirty="0"/>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2"/>
          <a:stretch>
            <a:fillRect/>
          </a:stretch>
        </p:blipFill>
        <p:spPr>
          <a:xfrm>
            <a:off x="7846142" y="5952958"/>
            <a:ext cx="3797335" cy="712000"/>
          </a:xfrm>
          <a:prstGeom prst="rect">
            <a:avLst/>
          </a:prstGeom>
        </p:spPr>
      </p:pic>
    </p:spTree>
    <p:extLst>
      <p:ext uri="{BB962C8B-B14F-4D97-AF65-F5344CB8AC3E}">
        <p14:creationId xmlns:p14="http://schemas.microsoft.com/office/powerpoint/2010/main" val="1427762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a:xfrm>
            <a:off x="838199" y="365125"/>
            <a:ext cx="10714703" cy="1325563"/>
          </a:xfrm>
        </p:spPr>
        <p:txBody>
          <a:bodyPr/>
          <a:lstStyle/>
          <a:p>
            <a:r>
              <a:rPr lang="en-US" dirty="0"/>
              <a:t>Census Data Delays</a:t>
            </a:r>
          </a:p>
        </p:txBody>
      </p:sp>
      <p:sp>
        <p:nvSpPr>
          <p:cNvPr id="3" name="Text Placeholder 2">
            <a:extLst>
              <a:ext uri="{FF2B5EF4-FFF2-40B4-BE49-F238E27FC236}">
                <a16:creationId xmlns:a16="http://schemas.microsoft.com/office/drawing/2014/main" id="{C1EF623A-B92B-454F-ACC6-45965B36F38F}"/>
              </a:ext>
            </a:extLst>
          </p:cNvPr>
          <p:cNvSpPr>
            <a:spLocks noGrp="1"/>
          </p:cNvSpPr>
          <p:nvPr>
            <p:ph type="body" idx="1"/>
          </p:nvPr>
        </p:nvSpPr>
        <p:spPr>
          <a:xfrm>
            <a:off x="838200" y="1608496"/>
            <a:ext cx="10515601" cy="4351338"/>
          </a:xfrm>
        </p:spPr>
        <p:txBody>
          <a:bodyPr>
            <a:noAutofit/>
          </a:bodyPr>
          <a:lstStyle/>
          <a:p>
            <a:pPr marL="457200" lvl="0" indent="-368324" algn="l" rtl="0">
              <a:spcBef>
                <a:spcPts val="1000"/>
              </a:spcBef>
              <a:spcAft>
                <a:spcPts val="0"/>
              </a:spcAft>
              <a:buClr>
                <a:srgbClr val="0BD0D9"/>
              </a:buClr>
              <a:buSzPts val="2200"/>
              <a:buFont typeface="Calibri"/>
              <a:buChar char="●"/>
            </a:pPr>
            <a:r>
              <a:rPr lang="en-US" sz="2400" dirty="0"/>
              <a:t>The Redistricting Cycle and all timelines were affected by the delay in the release of the Census Data</a:t>
            </a:r>
          </a:p>
          <a:p>
            <a:pPr marL="457200" lvl="0" indent="-368324" algn="l" rtl="0">
              <a:spcBef>
                <a:spcPts val="1000"/>
              </a:spcBef>
              <a:spcAft>
                <a:spcPts val="0"/>
              </a:spcAft>
              <a:buClr>
                <a:srgbClr val="0BD0D9"/>
              </a:buClr>
              <a:buSzPts val="2200"/>
              <a:buFont typeface="Calibri"/>
              <a:buChar char="●"/>
            </a:pPr>
            <a:r>
              <a:rPr lang="en-US" sz="2400" dirty="0"/>
              <a:t>Census Data must be used to equalize the populations and meet Criterion 1 (US and CA Constitution – equal population)</a:t>
            </a:r>
          </a:p>
          <a:p>
            <a:pPr marL="457200" lvl="0" indent="-368324" algn="l" rtl="0">
              <a:spcBef>
                <a:spcPts val="1000"/>
              </a:spcBef>
              <a:spcAft>
                <a:spcPts val="0"/>
              </a:spcAft>
              <a:buClr>
                <a:srgbClr val="0BD0D9"/>
              </a:buClr>
              <a:buSzPts val="2200"/>
              <a:buFont typeface="Calibri"/>
              <a:buChar char="●"/>
            </a:pPr>
            <a:r>
              <a:rPr lang="en-US" sz="2400" dirty="0"/>
              <a:t>The Census bureau released a “legacy” dataset on August 12, 2021 that necessitated reformatting</a:t>
            </a:r>
          </a:p>
          <a:p>
            <a:pPr marL="457200" lvl="0" indent="-368324" algn="l" rtl="0">
              <a:spcBef>
                <a:spcPts val="1000"/>
              </a:spcBef>
              <a:spcAft>
                <a:spcPts val="0"/>
              </a:spcAft>
              <a:buClr>
                <a:srgbClr val="0BD0D9"/>
              </a:buClr>
              <a:buSzPts val="2200"/>
              <a:buFont typeface="Calibri"/>
              <a:buChar char="●"/>
            </a:pPr>
            <a:r>
              <a:rPr lang="en-US" sz="2400" dirty="0"/>
              <a:t>The State’s redistricting database released the reformatted data on August 18</a:t>
            </a:r>
          </a:p>
          <a:p>
            <a:pPr marL="457200" lvl="0" indent="-368324" algn="l" rtl="0">
              <a:spcBef>
                <a:spcPts val="1000"/>
              </a:spcBef>
              <a:spcAft>
                <a:spcPts val="0"/>
              </a:spcAft>
              <a:buClr>
                <a:srgbClr val="0BD0D9"/>
              </a:buClr>
              <a:buSzPts val="2200"/>
              <a:buFont typeface="Calibri"/>
              <a:buChar char="●"/>
            </a:pPr>
            <a:r>
              <a:rPr lang="en-US" sz="2400" dirty="0"/>
              <a:t>The State’s official and complete redistricting database will be released on September 20, 2021</a:t>
            </a:r>
          </a:p>
          <a:p>
            <a:pPr marL="457200" lvl="0" indent="-368324" algn="l" rtl="0">
              <a:spcBef>
                <a:spcPts val="1000"/>
              </a:spcBef>
              <a:spcAft>
                <a:spcPts val="0"/>
              </a:spcAft>
              <a:buClr>
                <a:srgbClr val="0BD0D9"/>
              </a:buClr>
              <a:buSzPts val="2200"/>
              <a:buFont typeface="Calibri"/>
              <a:buChar char="●"/>
            </a:pPr>
            <a:r>
              <a:rPr lang="en-US" sz="2400" dirty="0"/>
              <a:t>California law mandates that this dataset must be used in redistricting</a:t>
            </a:r>
          </a:p>
          <a:p>
            <a:pPr marL="88900" indent="0">
              <a:lnSpc>
                <a:spcPct val="100000"/>
              </a:lnSpc>
              <a:spcBef>
                <a:spcPts val="0"/>
              </a:spcBef>
              <a:spcAft>
                <a:spcPts val="1000"/>
              </a:spcAft>
              <a:buClr>
                <a:srgbClr val="0BD0D9"/>
              </a:buClr>
              <a:buSzPts val="2200"/>
              <a:buNone/>
            </a:pPr>
            <a:endParaRPr lang="en-US" sz="2400" dirty="0"/>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2"/>
          <a:stretch>
            <a:fillRect/>
          </a:stretch>
        </p:blipFill>
        <p:spPr>
          <a:xfrm>
            <a:off x="7846142" y="5952958"/>
            <a:ext cx="3797335" cy="712000"/>
          </a:xfrm>
          <a:prstGeom prst="rect">
            <a:avLst/>
          </a:prstGeom>
        </p:spPr>
      </p:pic>
    </p:spTree>
    <p:extLst>
      <p:ext uri="{BB962C8B-B14F-4D97-AF65-F5344CB8AC3E}">
        <p14:creationId xmlns:p14="http://schemas.microsoft.com/office/powerpoint/2010/main" val="2462145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a:xfrm>
            <a:off x="838199" y="365125"/>
            <a:ext cx="10714703" cy="1325563"/>
          </a:xfrm>
        </p:spPr>
        <p:txBody>
          <a:bodyPr/>
          <a:lstStyle/>
          <a:p>
            <a:r>
              <a:rPr lang="en-US" dirty="0"/>
              <a:t>The Project Website</a:t>
            </a:r>
          </a:p>
        </p:txBody>
      </p:sp>
      <p:sp>
        <p:nvSpPr>
          <p:cNvPr id="3" name="Text Placeholder 2">
            <a:extLst>
              <a:ext uri="{FF2B5EF4-FFF2-40B4-BE49-F238E27FC236}">
                <a16:creationId xmlns:a16="http://schemas.microsoft.com/office/drawing/2014/main" id="{C1EF623A-B92B-454F-ACC6-45965B36F38F}"/>
              </a:ext>
            </a:extLst>
          </p:cNvPr>
          <p:cNvSpPr>
            <a:spLocks noGrp="1"/>
          </p:cNvSpPr>
          <p:nvPr>
            <p:ph type="body" idx="1"/>
          </p:nvPr>
        </p:nvSpPr>
        <p:spPr>
          <a:xfrm>
            <a:off x="838200" y="1690688"/>
            <a:ext cx="10105103" cy="4351338"/>
          </a:xfrm>
        </p:spPr>
        <p:txBody>
          <a:bodyPr>
            <a:noAutofit/>
          </a:bodyPr>
          <a:lstStyle/>
          <a:p>
            <a:pPr marL="457200" lvl="0" indent="-374674" algn="l" rtl="0">
              <a:spcBef>
                <a:spcPts val="1000"/>
              </a:spcBef>
              <a:spcAft>
                <a:spcPts val="0"/>
              </a:spcAft>
              <a:buClr>
                <a:srgbClr val="0BD0D9"/>
              </a:buClr>
              <a:buSzPts val="2300"/>
              <a:buFont typeface="Calibri"/>
              <a:buChar char="●"/>
            </a:pPr>
            <a:r>
              <a:rPr lang="en-US" sz="2400" dirty="0">
                <a:highlight>
                  <a:schemeClr val="lt1"/>
                </a:highlight>
              </a:rPr>
              <a:t>Will remain live for 10 years</a:t>
            </a:r>
          </a:p>
          <a:p>
            <a:pPr marL="457200" lvl="0" indent="-374674" algn="l" rtl="0">
              <a:spcBef>
                <a:spcPts val="1000"/>
              </a:spcBef>
              <a:spcAft>
                <a:spcPts val="0"/>
              </a:spcAft>
              <a:buClr>
                <a:srgbClr val="0BD0D9"/>
              </a:buClr>
              <a:buSzPts val="2300"/>
              <a:buFont typeface="Calibri"/>
              <a:buChar char="●"/>
            </a:pPr>
            <a:r>
              <a:rPr lang="en-US" sz="2400" dirty="0">
                <a:highlight>
                  <a:schemeClr val="lt1"/>
                </a:highlight>
              </a:rPr>
              <a:t>Will provide information about the date, time, and location for any public hearing or workshop five days before the hearing or workshop (or 3 days as we are closer to the final adoption date)</a:t>
            </a:r>
          </a:p>
          <a:p>
            <a:pPr marL="457200" lvl="0" indent="-374674" algn="l" rtl="0">
              <a:spcBef>
                <a:spcPts val="1000"/>
              </a:spcBef>
              <a:spcAft>
                <a:spcPts val="0"/>
              </a:spcAft>
              <a:buClr>
                <a:srgbClr val="0BD0D9"/>
              </a:buClr>
              <a:buSzPts val="2300"/>
              <a:buFont typeface="Calibri"/>
              <a:buChar char="●"/>
            </a:pPr>
            <a:r>
              <a:rPr lang="en-US" sz="2400" dirty="0">
                <a:highlight>
                  <a:schemeClr val="lt1"/>
                </a:highlight>
              </a:rPr>
              <a:t>Will contain educational materials, handouts, presentations, videos or transcripts of hearings</a:t>
            </a:r>
          </a:p>
          <a:p>
            <a:pPr marL="457200" lvl="0" indent="-374674" algn="l" rtl="0">
              <a:spcBef>
                <a:spcPts val="1000"/>
              </a:spcBef>
              <a:spcAft>
                <a:spcPts val="0"/>
              </a:spcAft>
              <a:buClr>
                <a:srgbClr val="0BD0D9"/>
              </a:buClr>
              <a:buSzPts val="2300"/>
              <a:buFont typeface="Calibri"/>
              <a:buChar char="●"/>
            </a:pPr>
            <a:r>
              <a:rPr lang="en-US" sz="2400" dirty="0">
                <a:highlight>
                  <a:schemeClr val="lt1"/>
                </a:highlight>
              </a:rPr>
              <a:t>Will contain mapping files, supporting documentation and associated demographic reports </a:t>
            </a:r>
          </a:p>
          <a:p>
            <a:pPr marL="457200" lvl="0" indent="-374674" algn="l" rtl="0">
              <a:spcBef>
                <a:spcPts val="1000"/>
              </a:spcBef>
              <a:spcAft>
                <a:spcPts val="0"/>
              </a:spcAft>
              <a:buClr>
                <a:srgbClr val="0BD0D9"/>
              </a:buClr>
              <a:buSzPts val="2300"/>
              <a:buFont typeface="Calibri"/>
              <a:buChar char="●"/>
            </a:pPr>
            <a:r>
              <a:rPr lang="en-US" sz="2400" dirty="0">
                <a:highlight>
                  <a:schemeClr val="lt1"/>
                </a:highlight>
              </a:rPr>
              <a:t>Will include a district viewer where the Draft maps and any visualizations can be accessed</a:t>
            </a:r>
          </a:p>
          <a:p>
            <a:pPr marL="457200" lvl="0" indent="-374674" algn="l" rtl="0">
              <a:spcBef>
                <a:spcPts val="1000"/>
              </a:spcBef>
              <a:spcAft>
                <a:spcPts val="0"/>
              </a:spcAft>
              <a:buClr>
                <a:srgbClr val="0BD0D9"/>
              </a:buClr>
              <a:buSzPts val="2300"/>
              <a:buFont typeface="Calibri"/>
              <a:buChar char="●"/>
            </a:pPr>
            <a:r>
              <a:rPr lang="en-US" sz="2400" dirty="0">
                <a:highlight>
                  <a:schemeClr val="lt1"/>
                </a:highlight>
              </a:rPr>
              <a:t>Will host the Draft(s) and Final District Maps</a:t>
            </a:r>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2"/>
          <a:stretch>
            <a:fillRect/>
          </a:stretch>
        </p:blipFill>
        <p:spPr>
          <a:xfrm>
            <a:off x="7846142" y="5952958"/>
            <a:ext cx="3797335" cy="712000"/>
          </a:xfrm>
          <a:prstGeom prst="rect">
            <a:avLst/>
          </a:prstGeom>
        </p:spPr>
      </p:pic>
    </p:spTree>
    <p:extLst>
      <p:ext uri="{BB962C8B-B14F-4D97-AF65-F5344CB8AC3E}">
        <p14:creationId xmlns:p14="http://schemas.microsoft.com/office/powerpoint/2010/main" val="3262490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
          <p:cNvSpPr txBox="1">
            <a:spLocks noGrp="1"/>
          </p:cNvSpPr>
          <p:nvPr>
            <p:ph type="body" idx="1"/>
          </p:nvPr>
        </p:nvSpPr>
        <p:spPr>
          <a:xfrm>
            <a:off x="2126554" y="5923461"/>
            <a:ext cx="10065446" cy="934539"/>
          </a:xfrm>
          <a:prstGeom prst="rect">
            <a:avLst/>
          </a:prstGeom>
          <a:solidFill>
            <a:schemeClr val="accent1">
              <a:lumMod val="40000"/>
              <a:lumOff val="60000"/>
            </a:schemeClr>
          </a:solidFill>
          <a:ln>
            <a:noFill/>
          </a:ln>
        </p:spPr>
        <p:txBody>
          <a:bodyPr spcFirstLastPara="1" wrap="square" lIns="91425" tIns="45700" rIns="91425" bIns="45700" anchor="t" anchorCtr="0">
            <a:normAutofit/>
          </a:bodyPr>
          <a:lstStyle/>
          <a:p>
            <a:pPr marL="228600" lvl="0" indent="-50800" algn="ctr" rtl="0">
              <a:lnSpc>
                <a:spcPct val="90000"/>
              </a:lnSpc>
              <a:spcBef>
                <a:spcPts val="0"/>
              </a:spcBef>
              <a:spcAft>
                <a:spcPts val="0"/>
              </a:spcAft>
              <a:buClr>
                <a:schemeClr val="dk1"/>
              </a:buClr>
              <a:buSzPts val="2800"/>
              <a:buNone/>
            </a:pPr>
            <a:r>
              <a:rPr lang="en-US" i="1" dirty="0"/>
              <a:t>Video shared through partners, Alameda County communications platforms, and public access channels throughout the County.</a:t>
            </a:r>
            <a:endParaRPr i="1" dirty="0"/>
          </a:p>
        </p:txBody>
      </p:sp>
      <p:pic>
        <p:nvPicPr>
          <p:cNvPr id="7" name="Online Media 6" title="Shape Your Future Alameda County Redistricting 2021">
            <a:hlinkClick r:id="" action="ppaction://media"/>
            <a:extLst>
              <a:ext uri="{FF2B5EF4-FFF2-40B4-BE49-F238E27FC236}">
                <a16:creationId xmlns:a16="http://schemas.microsoft.com/office/drawing/2014/main" id="{5F78F15B-650A-4393-B162-B5591A00832B}"/>
              </a:ext>
            </a:extLst>
          </p:cNvPr>
          <p:cNvPicPr>
            <a:picLocks noRot="1" noChangeAspect="1"/>
          </p:cNvPicPr>
          <p:nvPr>
            <a:videoFile r:link="rId1"/>
          </p:nvPr>
        </p:nvPicPr>
        <p:blipFill>
          <a:blip r:embed="rId4"/>
          <a:stretch>
            <a:fillRect/>
          </a:stretch>
        </p:blipFill>
        <p:spPr>
          <a:xfrm>
            <a:off x="799671" y="0"/>
            <a:ext cx="10592657" cy="5984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a:xfrm>
            <a:off x="838199" y="365125"/>
            <a:ext cx="10714703" cy="1325563"/>
          </a:xfrm>
        </p:spPr>
        <p:txBody>
          <a:bodyPr/>
          <a:lstStyle/>
          <a:p>
            <a:r>
              <a:rPr lang="en-US" dirty="0"/>
              <a:t>Access Tools</a:t>
            </a:r>
          </a:p>
        </p:txBody>
      </p:sp>
      <p:sp>
        <p:nvSpPr>
          <p:cNvPr id="3" name="Text Placeholder 2">
            <a:extLst>
              <a:ext uri="{FF2B5EF4-FFF2-40B4-BE49-F238E27FC236}">
                <a16:creationId xmlns:a16="http://schemas.microsoft.com/office/drawing/2014/main" id="{C1EF623A-B92B-454F-ACC6-45965B36F38F}"/>
              </a:ext>
            </a:extLst>
          </p:cNvPr>
          <p:cNvSpPr>
            <a:spLocks noGrp="1"/>
          </p:cNvSpPr>
          <p:nvPr>
            <p:ph type="body" idx="1"/>
          </p:nvPr>
        </p:nvSpPr>
        <p:spPr>
          <a:xfrm>
            <a:off x="838200" y="1690688"/>
            <a:ext cx="10105103" cy="4351338"/>
          </a:xfrm>
        </p:spPr>
        <p:txBody>
          <a:bodyPr>
            <a:noAutofit/>
          </a:bodyPr>
          <a:lstStyle/>
          <a:p>
            <a:pPr marL="374650" lvl="0" indent="-374650" algn="l" rtl="0">
              <a:lnSpc>
                <a:spcPct val="100000"/>
              </a:lnSpc>
              <a:spcBef>
                <a:spcPts val="0"/>
              </a:spcBef>
              <a:spcAft>
                <a:spcPts val="0"/>
              </a:spcAft>
              <a:buClr>
                <a:srgbClr val="0BD0D9"/>
              </a:buClr>
              <a:buSzPts val="2400"/>
              <a:buFont typeface="Calibri"/>
              <a:buChar char="•"/>
            </a:pPr>
            <a:r>
              <a:rPr lang="en-US" sz="2400" dirty="0"/>
              <a:t>The county made a free, online mapping application available that the public is using to define and submit their Communities of Interest. </a:t>
            </a:r>
            <a:br>
              <a:rPr lang="en-US" sz="2400" dirty="0"/>
            </a:br>
            <a:endParaRPr lang="en-US" sz="1000" dirty="0"/>
          </a:p>
          <a:p>
            <a:pPr marL="374650" lvl="0" indent="-374650" algn="l" rtl="0">
              <a:lnSpc>
                <a:spcPct val="100000"/>
              </a:lnSpc>
              <a:spcBef>
                <a:spcPts val="0"/>
              </a:spcBef>
              <a:spcAft>
                <a:spcPts val="0"/>
              </a:spcAft>
              <a:buClr>
                <a:srgbClr val="0BD0D9"/>
              </a:buClr>
              <a:buSzPts val="2400"/>
              <a:buFont typeface="Calibri"/>
              <a:buChar char="•"/>
            </a:pPr>
            <a:r>
              <a:rPr lang="en-US" sz="2400" dirty="0"/>
              <a:t>An online mapping tool will allow members of the public to create district map proposals (available soon after data release)</a:t>
            </a:r>
            <a:br>
              <a:rPr lang="en-US" sz="2400" dirty="0"/>
            </a:br>
            <a:endParaRPr lang="en-US" sz="1000" dirty="0"/>
          </a:p>
          <a:p>
            <a:pPr marL="374650" lvl="0" indent="-374650" algn="l" rtl="0">
              <a:lnSpc>
                <a:spcPct val="100000"/>
              </a:lnSpc>
              <a:spcBef>
                <a:spcPts val="1000"/>
              </a:spcBef>
              <a:spcAft>
                <a:spcPts val="0"/>
              </a:spcAft>
              <a:buClr>
                <a:srgbClr val="0BD0D9"/>
              </a:buClr>
              <a:buSzPts val="2400"/>
              <a:buFont typeface="Calibri"/>
              <a:buChar char="•"/>
            </a:pPr>
            <a:r>
              <a:rPr lang="en-US" sz="2400" dirty="0"/>
              <a:t>Proposals developed with the online mapping tool can be submitted to the Board for consideration</a:t>
            </a:r>
            <a:br>
              <a:rPr lang="en-US" sz="2400" dirty="0"/>
            </a:br>
            <a:endParaRPr lang="en-US" sz="1000" dirty="0"/>
          </a:p>
          <a:p>
            <a:pPr marL="374650" lvl="0" indent="-374650" algn="l" rtl="0">
              <a:lnSpc>
                <a:spcPct val="100000"/>
              </a:lnSpc>
              <a:spcBef>
                <a:spcPts val="1000"/>
              </a:spcBef>
              <a:spcAft>
                <a:spcPts val="0"/>
              </a:spcAft>
              <a:buClr>
                <a:srgbClr val="0BD0D9"/>
              </a:buClr>
              <a:buSzPts val="2400"/>
              <a:buFont typeface="Calibri"/>
              <a:buChar char="•"/>
            </a:pPr>
            <a:r>
              <a:rPr lang="en-US" sz="2400" dirty="0"/>
              <a:t>The online mapping tool will allow users to view census geography and data for any area of interest within the County boundaries</a:t>
            </a:r>
          </a:p>
          <a:p>
            <a:pPr marL="0" lvl="0" indent="0" algn="l" rtl="0">
              <a:spcBef>
                <a:spcPts val="1000"/>
              </a:spcBef>
              <a:spcAft>
                <a:spcPts val="0"/>
              </a:spcAft>
              <a:buClr>
                <a:srgbClr val="0BD0D9"/>
              </a:buClr>
              <a:buSzPts val="2400"/>
              <a:buNone/>
            </a:pPr>
            <a:endParaRPr lang="en-US" sz="2400" dirty="0"/>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2"/>
          <a:stretch>
            <a:fillRect/>
          </a:stretch>
        </p:blipFill>
        <p:spPr>
          <a:xfrm>
            <a:off x="7846142" y="5952958"/>
            <a:ext cx="3797335" cy="712000"/>
          </a:xfrm>
          <a:prstGeom prst="rect">
            <a:avLst/>
          </a:prstGeom>
        </p:spPr>
      </p:pic>
    </p:spTree>
    <p:extLst>
      <p:ext uri="{BB962C8B-B14F-4D97-AF65-F5344CB8AC3E}">
        <p14:creationId xmlns:p14="http://schemas.microsoft.com/office/powerpoint/2010/main" val="367761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a:xfrm>
            <a:off x="838199" y="365125"/>
            <a:ext cx="10714703" cy="1325563"/>
          </a:xfrm>
        </p:spPr>
        <p:txBody>
          <a:bodyPr/>
          <a:lstStyle/>
          <a:p>
            <a:r>
              <a:rPr lang="en-US" dirty="0"/>
              <a:t>What are the mapping criteria? </a:t>
            </a:r>
          </a:p>
        </p:txBody>
      </p:sp>
      <p:sp>
        <p:nvSpPr>
          <p:cNvPr id="3" name="Text Placeholder 2">
            <a:extLst>
              <a:ext uri="{FF2B5EF4-FFF2-40B4-BE49-F238E27FC236}">
                <a16:creationId xmlns:a16="http://schemas.microsoft.com/office/drawing/2014/main" id="{C1EF623A-B92B-454F-ACC6-45965B36F38F}"/>
              </a:ext>
            </a:extLst>
          </p:cNvPr>
          <p:cNvSpPr>
            <a:spLocks noGrp="1"/>
          </p:cNvSpPr>
          <p:nvPr>
            <p:ph type="body" idx="1"/>
          </p:nvPr>
        </p:nvSpPr>
        <p:spPr>
          <a:xfrm>
            <a:off x="838200" y="1690688"/>
            <a:ext cx="10105103" cy="4351338"/>
          </a:xfrm>
        </p:spPr>
        <p:txBody>
          <a:bodyPr>
            <a:noAutofit/>
          </a:bodyPr>
          <a:lstStyle/>
          <a:p>
            <a:pPr marL="0" lvl="0" indent="0" algn="l" rtl="0">
              <a:lnSpc>
                <a:spcPct val="100000"/>
              </a:lnSpc>
              <a:spcBef>
                <a:spcPts val="0"/>
              </a:spcBef>
              <a:spcAft>
                <a:spcPts val="0"/>
              </a:spcAft>
              <a:buNone/>
            </a:pPr>
            <a:r>
              <a:rPr lang="en-US" sz="2400" i="1" dirty="0"/>
              <a:t>Criteria Ranked in Order of Priority (“to the extent practicable”)</a:t>
            </a:r>
          </a:p>
          <a:p>
            <a:pPr marL="0" lvl="0" indent="0" algn="l" rtl="0">
              <a:lnSpc>
                <a:spcPct val="100000"/>
              </a:lnSpc>
              <a:spcBef>
                <a:spcPts val="0"/>
              </a:spcBef>
              <a:spcAft>
                <a:spcPts val="0"/>
              </a:spcAft>
              <a:buNone/>
            </a:pPr>
            <a:endParaRPr lang="en-US" sz="2400" i="1" dirty="0"/>
          </a:p>
          <a:p>
            <a:pPr marL="374650" lvl="0" indent="-374650" algn="l" rtl="0">
              <a:lnSpc>
                <a:spcPct val="100000"/>
              </a:lnSpc>
              <a:spcBef>
                <a:spcPts val="1000"/>
              </a:spcBef>
              <a:spcAft>
                <a:spcPts val="0"/>
              </a:spcAft>
              <a:buClr>
                <a:srgbClr val="0BD0D9"/>
              </a:buClr>
              <a:buSzPts val="2400"/>
              <a:buFont typeface="Calibri"/>
              <a:buChar char="•"/>
            </a:pPr>
            <a:r>
              <a:rPr lang="en-US" sz="2400" dirty="0"/>
              <a:t>Compliance with US and CA Constitution (</a:t>
            </a:r>
            <a:r>
              <a:rPr lang="en-US" sz="2400" b="1" dirty="0"/>
              <a:t>equal population</a:t>
            </a:r>
            <a:r>
              <a:rPr lang="en-US" sz="2400" dirty="0"/>
              <a:t>) </a:t>
            </a:r>
          </a:p>
          <a:p>
            <a:pPr marL="374650" lvl="0" indent="-374650" algn="l" rtl="0">
              <a:lnSpc>
                <a:spcPct val="100000"/>
              </a:lnSpc>
              <a:spcBef>
                <a:spcPts val="1000"/>
              </a:spcBef>
              <a:spcAft>
                <a:spcPts val="0"/>
              </a:spcAft>
              <a:buClr>
                <a:srgbClr val="0BD0D9"/>
              </a:buClr>
              <a:buSzPts val="2400"/>
              <a:buFont typeface="Calibri"/>
              <a:buChar char="•"/>
            </a:pPr>
            <a:r>
              <a:rPr lang="en-US" sz="2400" dirty="0"/>
              <a:t>Compliance with </a:t>
            </a:r>
            <a:r>
              <a:rPr lang="en-US" sz="2400" b="1" dirty="0"/>
              <a:t>federal</a:t>
            </a:r>
            <a:r>
              <a:rPr lang="en-US" sz="2400" dirty="0"/>
              <a:t> </a:t>
            </a:r>
            <a:r>
              <a:rPr lang="en-US" sz="2400" b="1" dirty="0"/>
              <a:t>Voting Rights Act</a:t>
            </a:r>
            <a:r>
              <a:rPr lang="en-US" sz="2400" dirty="0"/>
              <a:t> (race and language minorities)</a:t>
            </a:r>
          </a:p>
          <a:p>
            <a:pPr marL="374650" lvl="0" indent="-374650" algn="l" rtl="0">
              <a:lnSpc>
                <a:spcPct val="100000"/>
              </a:lnSpc>
              <a:spcBef>
                <a:spcPts val="1000"/>
              </a:spcBef>
              <a:spcAft>
                <a:spcPts val="0"/>
              </a:spcAft>
              <a:buClr>
                <a:srgbClr val="0BD0D9"/>
              </a:buClr>
              <a:buSzPts val="2400"/>
              <a:buFont typeface="Calibri"/>
              <a:buChar char="•"/>
            </a:pPr>
            <a:r>
              <a:rPr lang="en-US" sz="2400" b="1" dirty="0"/>
              <a:t>Geographic Contiguity</a:t>
            </a:r>
          </a:p>
          <a:p>
            <a:pPr marL="374650" lvl="0" indent="-374650" algn="l" rtl="0">
              <a:lnSpc>
                <a:spcPct val="100000"/>
              </a:lnSpc>
              <a:spcBef>
                <a:spcPts val="1000"/>
              </a:spcBef>
              <a:spcAft>
                <a:spcPts val="0"/>
              </a:spcAft>
              <a:buClr>
                <a:srgbClr val="0BD0D9"/>
              </a:buClr>
              <a:buSzPts val="2400"/>
              <a:buFont typeface="Calibri"/>
              <a:buChar char="•"/>
            </a:pPr>
            <a:r>
              <a:rPr lang="en-US" sz="2400" dirty="0"/>
              <a:t>Geographic Integrity: respect (minimize division) of </a:t>
            </a:r>
            <a:r>
              <a:rPr lang="en-US" sz="2400" b="1" dirty="0"/>
              <a:t>neighborhoods</a:t>
            </a:r>
            <a:r>
              <a:rPr lang="en-US" sz="2400" dirty="0"/>
              <a:t> or local </a:t>
            </a:r>
            <a:r>
              <a:rPr lang="en-US" sz="2400" b="1" dirty="0"/>
              <a:t>Communities of Interest</a:t>
            </a:r>
            <a:r>
              <a:rPr lang="en-US" sz="2400" dirty="0"/>
              <a:t> (COIs)</a:t>
            </a:r>
          </a:p>
          <a:p>
            <a:pPr marL="831850" lvl="2" indent="-374650">
              <a:lnSpc>
                <a:spcPct val="100000"/>
              </a:lnSpc>
              <a:spcBef>
                <a:spcPts val="1000"/>
              </a:spcBef>
              <a:buClr>
                <a:srgbClr val="0BD0D9"/>
              </a:buClr>
              <a:buSzPts val="2400"/>
              <a:buFont typeface="Calibri"/>
              <a:buChar char="•"/>
            </a:pPr>
            <a:r>
              <a:rPr lang="en-US" dirty="0"/>
              <a:t>COIs may not include relationships with political parties, incumbents, or political candidates.</a:t>
            </a:r>
          </a:p>
          <a:p>
            <a:pPr marL="310896" lvl="1" indent="0">
              <a:lnSpc>
                <a:spcPct val="100000"/>
              </a:lnSpc>
              <a:spcBef>
                <a:spcPts val="1000"/>
              </a:spcBef>
              <a:buClr>
                <a:srgbClr val="0BD0D9"/>
              </a:buClr>
              <a:buSzPts val="2400"/>
              <a:buNone/>
            </a:pPr>
            <a:endParaRPr lang="en-US" sz="1800" dirty="0"/>
          </a:p>
          <a:p>
            <a:pPr marL="0" lvl="0" indent="0" algn="l" rtl="0">
              <a:lnSpc>
                <a:spcPct val="100000"/>
              </a:lnSpc>
              <a:spcBef>
                <a:spcPts val="0"/>
              </a:spcBef>
              <a:spcAft>
                <a:spcPts val="0"/>
              </a:spcAft>
              <a:buNone/>
            </a:pPr>
            <a:endParaRPr lang="en-US" sz="3100" dirty="0"/>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2"/>
          <a:stretch>
            <a:fillRect/>
          </a:stretch>
        </p:blipFill>
        <p:spPr>
          <a:xfrm>
            <a:off x="7846142" y="5952958"/>
            <a:ext cx="3797335" cy="712000"/>
          </a:xfrm>
          <a:prstGeom prst="rect">
            <a:avLst/>
          </a:prstGeom>
        </p:spPr>
      </p:pic>
    </p:spTree>
    <p:extLst>
      <p:ext uri="{BB962C8B-B14F-4D97-AF65-F5344CB8AC3E}">
        <p14:creationId xmlns:p14="http://schemas.microsoft.com/office/powerpoint/2010/main" val="158704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a:xfrm>
            <a:off x="838199" y="365125"/>
            <a:ext cx="10714703" cy="1325563"/>
          </a:xfrm>
        </p:spPr>
        <p:txBody>
          <a:bodyPr/>
          <a:lstStyle/>
          <a:p>
            <a:r>
              <a:rPr lang="en-US" dirty="0"/>
              <a:t>What are the mapping criteria? </a:t>
            </a:r>
            <a:r>
              <a:rPr lang="en-US" sz="2800" dirty="0"/>
              <a:t>(continued)</a:t>
            </a:r>
          </a:p>
        </p:txBody>
      </p:sp>
      <p:sp>
        <p:nvSpPr>
          <p:cNvPr id="3" name="Text Placeholder 2">
            <a:extLst>
              <a:ext uri="{FF2B5EF4-FFF2-40B4-BE49-F238E27FC236}">
                <a16:creationId xmlns:a16="http://schemas.microsoft.com/office/drawing/2014/main" id="{C1EF623A-B92B-454F-ACC6-45965B36F38F}"/>
              </a:ext>
            </a:extLst>
          </p:cNvPr>
          <p:cNvSpPr>
            <a:spLocks noGrp="1"/>
          </p:cNvSpPr>
          <p:nvPr>
            <p:ph type="body" idx="1"/>
          </p:nvPr>
        </p:nvSpPr>
        <p:spPr>
          <a:xfrm>
            <a:off x="838200" y="1690688"/>
            <a:ext cx="10105103" cy="4351338"/>
          </a:xfrm>
        </p:spPr>
        <p:txBody>
          <a:bodyPr>
            <a:noAutofit/>
          </a:bodyPr>
          <a:lstStyle/>
          <a:p>
            <a:pPr marL="0" lvl="0" indent="0" algn="l" rtl="0">
              <a:lnSpc>
                <a:spcPct val="100000"/>
              </a:lnSpc>
              <a:spcBef>
                <a:spcPts val="0"/>
              </a:spcBef>
              <a:spcAft>
                <a:spcPts val="0"/>
              </a:spcAft>
              <a:buNone/>
            </a:pPr>
            <a:r>
              <a:rPr lang="en-US" sz="2400" i="1" dirty="0"/>
              <a:t>Criteria Ranked in Order of Priority (“to the extent practicable”)</a:t>
            </a:r>
          </a:p>
          <a:p>
            <a:pPr marL="0" lvl="0" indent="0" algn="l" rtl="0">
              <a:lnSpc>
                <a:spcPct val="100000"/>
              </a:lnSpc>
              <a:spcBef>
                <a:spcPts val="0"/>
              </a:spcBef>
              <a:spcAft>
                <a:spcPts val="0"/>
              </a:spcAft>
              <a:buNone/>
            </a:pPr>
            <a:endParaRPr lang="en-US" sz="2400" i="1" dirty="0"/>
          </a:p>
          <a:p>
            <a:pPr marL="374650" indent="-374650">
              <a:lnSpc>
                <a:spcPct val="100000"/>
              </a:lnSpc>
              <a:buClr>
                <a:srgbClr val="0BD0D9"/>
              </a:buClr>
              <a:buSzPts val="2400"/>
              <a:buFont typeface="Calibri"/>
              <a:buChar char="•"/>
            </a:pPr>
            <a:r>
              <a:rPr lang="en-US" sz="2400" dirty="0"/>
              <a:t>Geographic Integrity: respect (minimize division) </a:t>
            </a:r>
            <a:r>
              <a:rPr lang="en-US" sz="2400" b="1" dirty="0"/>
              <a:t>Cities </a:t>
            </a:r>
            <a:r>
              <a:rPr lang="en-US" sz="2400" dirty="0"/>
              <a:t>and</a:t>
            </a:r>
            <a:r>
              <a:rPr lang="en-US" sz="2400" b="1" dirty="0"/>
              <a:t> Census Designated Places</a:t>
            </a:r>
          </a:p>
          <a:p>
            <a:pPr marL="374650" indent="-374650">
              <a:lnSpc>
                <a:spcPct val="100000"/>
              </a:lnSpc>
              <a:buClr>
                <a:srgbClr val="0BD0D9"/>
              </a:buClr>
              <a:buSzPts val="2400"/>
              <a:buFont typeface="Calibri"/>
              <a:buChar char="•"/>
            </a:pPr>
            <a:r>
              <a:rPr lang="en-US" sz="2400" dirty="0"/>
              <a:t>Boundaries should be </a:t>
            </a:r>
            <a:r>
              <a:rPr lang="en-US" sz="2400" b="1" dirty="0"/>
              <a:t>easily identifiable and understandable</a:t>
            </a:r>
            <a:r>
              <a:rPr lang="en-US" sz="2400" dirty="0"/>
              <a:t> by residents</a:t>
            </a:r>
          </a:p>
          <a:p>
            <a:pPr marL="374650" indent="-374650">
              <a:lnSpc>
                <a:spcPct val="100000"/>
              </a:lnSpc>
              <a:buClr>
                <a:srgbClr val="0BD0D9"/>
              </a:buClr>
              <a:buSzPts val="2400"/>
              <a:buFont typeface="Calibri"/>
              <a:buChar char="•"/>
            </a:pPr>
            <a:r>
              <a:rPr lang="en-US" sz="2400" b="1" dirty="0"/>
              <a:t>Compactness: </a:t>
            </a:r>
            <a:r>
              <a:rPr lang="en-US" sz="2400" dirty="0"/>
              <a:t>If it doesn’t conflict with preceding criteria</a:t>
            </a:r>
          </a:p>
          <a:p>
            <a:pPr marL="374650" indent="-374650">
              <a:lnSpc>
                <a:spcPct val="100000"/>
              </a:lnSpc>
              <a:buClr>
                <a:srgbClr val="0BD0D9"/>
              </a:buClr>
              <a:buSzPts val="2400"/>
              <a:buFont typeface="Calibri"/>
              <a:buChar char="•"/>
            </a:pPr>
            <a:r>
              <a:rPr lang="en-US" sz="2400" dirty="0"/>
              <a:t>Do not favor or discriminate against political parties</a:t>
            </a:r>
          </a:p>
          <a:p>
            <a:pPr marL="0" indent="0">
              <a:lnSpc>
                <a:spcPct val="100000"/>
              </a:lnSpc>
              <a:buClr>
                <a:srgbClr val="0BD0D9"/>
              </a:buClr>
              <a:buSzPts val="2400"/>
              <a:buNone/>
            </a:pPr>
            <a:endParaRPr lang="en-US" sz="2400" i="1" dirty="0">
              <a:highlight>
                <a:schemeClr val="lt1"/>
              </a:highlight>
            </a:endParaRPr>
          </a:p>
          <a:p>
            <a:pPr marL="0" lvl="0" indent="0" algn="l" rtl="0">
              <a:lnSpc>
                <a:spcPct val="100000"/>
              </a:lnSpc>
              <a:spcBef>
                <a:spcPts val="0"/>
              </a:spcBef>
              <a:spcAft>
                <a:spcPts val="0"/>
              </a:spcAft>
              <a:buNone/>
            </a:pPr>
            <a:endParaRPr lang="en-US" sz="2300" i="1" dirty="0"/>
          </a:p>
          <a:p>
            <a:pPr marL="0" lvl="0" indent="0" algn="l" rtl="0">
              <a:lnSpc>
                <a:spcPct val="100000"/>
              </a:lnSpc>
              <a:spcBef>
                <a:spcPts val="0"/>
              </a:spcBef>
              <a:spcAft>
                <a:spcPts val="0"/>
              </a:spcAft>
              <a:buNone/>
            </a:pPr>
            <a:endParaRPr lang="en-US" sz="2300" i="1" dirty="0">
              <a:solidFill>
                <a:schemeClr val="lt1"/>
              </a:solidFill>
            </a:endParaRPr>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2"/>
          <a:stretch>
            <a:fillRect/>
          </a:stretch>
        </p:blipFill>
        <p:spPr>
          <a:xfrm>
            <a:off x="7846142" y="5952958"/>
            <a:ext cx="3797335" cy="712000"/>
          </a:xfrm>
          <a:prstGeom prst="rect">
            <a:avLst/>
          </a:prstGeom>
        </p:spPr>
      </p:pic>
    </p:spTree>
    <p:extLst>
      <p:ext uri="{BB962C8B-B14F-4D97-AF65-F5344CB8AC3E}">
        <p14:creationId xmlns:p14="http://schemas.microsoft.com/office/powerpoint/2010/main" val="2263281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a:xfrm>
            <a:off x="838199" y="365125"/>
            <a:ext cx="10714703" cy="1325563"/>
          </a:xfrm>
        </p:spPr>
        <p:txBody>
          <a:bodyPr/>
          <a:lstStyle/>
          <a:p>
            <a:r>
              <a:rPr lang="en-US" sz="4400" dirty="0"/>
              <a:t>Alameda County Criteria</a:t>
            </a:r>
            <a:endParaRPr lang="en-US" sz="2800" dirty="0"/>
          </a:p>
        </p:txBody>
      </p:sp>
      <p:sp>
        <p:nvSpPr>
          <p:cNvPr id="3" name="Text Placeholder 2">
            <a:extLst>
              <a:ext uri="{FF2B5EF4-FFF2-40B4-BE49-F238E27FC236}">
                <a16:creationId xmlns:a16="http://schemas.microsoft.com/office/drawing/2014/main" id="{C1EF623A-B92B-454F-ACC6-45965B36F38F}"/>
              </a:ext>
            </a:extLst>
          </p:cNvPr>
          <p:cNvSpPr>
            <a:spLocks noGrp="1"/>
          </p:cNvSpPr>
          <p:nvPr>
            <p:ph type="body" idx="1"/>
          </p:nvPr>
        </p:nvSpPr>
        <p:spPr>
          <a:xfrm>
            <a:off x="838200" y="1690688"/>
            <a:ext cx="10105103" cy="4351338"/>
          </a:xfrm>
        </p:spPr>
        <p:txBody>
          <a:bodyPr>
            <a:noAutofit/>
          </a:bodyPr>
          <a:lstStyle/>
          <a:p>
            <a:pPr marL="374650" indent="-374650">
              <a:lnSpc>
                <a:spcPct val="100000"/>
              </a:lnSpc>
              <a:buClr>
                <a:srgbClr val="0BD0D9"/>
              </a:buClr>
              <a:buSzPts val="2400"/>
              <a:buFont typeface="Calibri"/>
              <a:buChar char="•"/>
            </a:pPr>
            <a:r>
              <a:rPr lang="en-US" sz="2400" dirty="0"/>
              <a:t>Alameda County Charter Section 7 lists similar criteria:</a:t>
            </a:r>
          </a:p>
          <a:p>
            <a:pPr marL="831850" lvl="3" indent="-374650">
              <a:lnSpc>
                <a:spcPct val="100000"/>
              </a:lnSpc>
              <a:buClr>
                <a:srgbClr val="0BD0D9"/>
              </a:buClr>
              <a:buSzPts val="2400"/>
              <a:buFont typeface="Calibri"/>
              <a:buChar char="•"/>
            </a:pPr>
            <a:r>
              <a:rPr lang="en-US" sz="2000" dirty="0"/>
              <a:t>Population</a:t>
            </a:r>
          </a:p>
          <a:p>
            <a:pPr marL="831850" lvl="3" indent="-374650">
              <a:lnSpc>
                <a:spcPct val="100000"/>
              </a:lnSpc>
              <a:buClr>
                <a:srgbClr val="0BD0D9"/>
              </a:buClr>
              <a:buSzPts val="2400"/>
              <a:buFont typeface="Calibri"/>
              <a:buChar char="•"/>
            </a:pPr>
            <a:r>
              <a:rPr lang="en-US" sz="2000" dirty="0"/>
              <a:t>Topography</a:t>
            </a:r>
          </a:p>
          <a:p>
            <a:pPr marL="831850" lvl="3" indent="-374650">
              <a:lnSpc>
                <a:spcPct val="100000"/>
              </a:lnSpc>
              <a:buClr>
                <a:srgbClr val="0BD0D9"/>
              </a:buClr>
              <a:buSzPts val="2400"/>
              <a:buFont typeface="Calibri"/>
              <a:buChar char="•"/>
            </a:pPr>
            <a:r>
              <a:rPr lang="en-US" sz="2000" dirty="0"/>
              <a:t>Geography</a:t>
            </a:r>
          </a:p>
          <a:p>
            <a:pPr marL="831850" lvl="3" indent="-374650">
              <a:lnSpc>
                <a:spcPct val="100000"/>
              </a:lnSpc>
              <a:buClr>
                <a:srgbClr val="0BD0D9"/>
              </a:buClr>
              <a:buSzPts val="2400"/>
              <a:buFont typeface="Calibri"/>
              <a:buChar char="•"/>
            </a:pPr>
            <a:r>
              <a:rPr lang="en-US" sz="2000" dirty="0"/>
              <a:t>Cohesiveness, contiguity, integrity, and compactness of territory</a:t>
            </a:r>
          </a:p>
          <a:p>
            <a:pPr marL="831850" lvl="3" indent="-374650">
              <a:lnSpc>
                <a:spcPct val="100000"/>
              </a:lnSpc>
              <a:buClr>
                <a:srgbClr val="0BD0D9"/>
              </a:buClr>
              <a:buSzPts val="2400"/>
              <a:buFont typeface="Calibri"/>
              <a:buChar char="•"/>
            </a:pPr>
            <a:r>
              <a:rPr lang="en-US" sz="2000" dirty="0"/>
              <a:t>Community of interests of the districts</a:t>
            </a:r>
            <a:br>
              <a:rPr lang="en-US" sz="2000" dirty="0"/>
            </a:br>
            <a:endParaRPr lang="en-US" sz="2000" dirty="0"/>
          </a:p>
          <a:p>
            <a:pPr marL="374650" indent="-374650">
              <a:lnSpc>
                <a:spcPct val="100000"/>
              </a:lnSpc>
              <a:buClr>
                <a:srgbClr val="0BD0D9"/>
              </a:buClr>
              <a:buSzPts val="2400"/>
              <a:buFont typeface="Calibri"/>
              <a:buChar char="•"/>
            </a:pPr>
            <a:r>
              <a:rPr lang="en-US" sz="2400" dirty="0"/>
              <a:t>An additional criterion is included in Administrative Code §2.04.030 – “that cities within a proposed district shall be maintained intact, insofar as possible.”</a:t>
            </a:r>
          </a:p>
          <a:p>
            <a:pPr marL="82550" lvl="0" indent="0" algn="l" rtl="0">
              <a:spcBef>
                <a:spcPts val="0"/>
              </a:spcBef>
              <a:spcAft>
                <a:spcPts val="0"/>
              </a:spcAft>
              <a:buSzPts val="2300"/>
              <a:buNone/>
            </a:pPr>
            <a:endParaRPr lang="en-US" sz="2400" dirty="0"/>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2"/>
          <a:stretch>
            <a:fillRect/>
          </a:stretch>
        </p:blipFill>
        <p:spPr>
          <a:xfrm>
            <a:off x="7846142" y="5952958"/>
            <a:ext cx="3797335" cy="712000"/>
          </a:xfrm>
          <a:prstGeom prst="rect">
            <a:avLst/>
          </a:prstGeom>
        </p:spPr>
      </p:pic>
    </p:spTree>
    <p:extLst>
      <p:ext uri="{BB962C8B-B14F-4D97-AF65-F5344CB8AC3E}">
        <p14:creationId xmlns:p14="http://schemas.microsoft.com/office/powerpoint/2010/main" val="4159570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a:xfrm>
            <a:off x="838199" y="365125"/>
            <a:ext cx="10714703" cy="1325563"/>
          </a:xfrm>
        </p:spPr>
        <p:txBody>
          <a:bodyPr/>
          <a:lstStyle/>
          <a:p>
            <a:r>
              <a:rPr lang="en-US" sz="4400" dirty="0"/>
              <a:t>Workshop Trainings and More Information</a:t>
            </a:r>
            <a:endParaRPr lang="en-US" sz="2800" dirty="0"/>
          </a:p>
        </p:txBody>
      </p:sp>
      <p:sp>
        <p:nvSpPr>
          <p:cNvPr id="3" name="Text Placeholder 2">
            <a:extLst>
              <a:ext uri="{FF2B5EF4-FFF2-40B4-BE49-F238E27FC236}">
                <a16:creationId xmlns:a16="http://schemas.microsoft.com/office/drawing/2014/main" id="{C1EF623A-B92B-454F-ACC6-45965B36F38F}"/>
              </a:ext>
            </a:extLst>
          </p:cNvPr>
          <p:cNvSpPr>
            <a:spLocks noGrp="1"/>
          </p:cNvSpPr>
          <p:nvPr>
            <p:ph type="body" idx="1"/>
          </p:nvPr>
        </p:nvSpPr>
        <p:spPr>
          <a:xfrm>
            <a:off x="838200" y="1690688"/>
            <a:ext cx="10105103" cy="4351338"/>
          </a:xfrm>
        </p:spPr>
        <p:txBody>
          <a:bodyPr>
            <a:noAutofit/>
          </a:bodyPr>
          <a:lstStyle/>
          <a:p>
            <a:pPr marL="457200" lvl="0" indent="-393700" algn="l" rtl="0">
              <a:lnSpc>
                <a:spcPct val="100000"/>
              </a:lnSpc>
              <a:spcBef>
                <a:spcPts val="360"/>
              </a:spcBef>
              <a:spcAft>
                <a:spcPts val="0"/>
              </a:spcAft>
              <a:buClr>
                <a:srgbClr val="0BD0D9"/>
              </a:buClr>
              <a:buSzPts val="2600"/>
              <a:buFont typeface="Calibri"/>
              <a:buChar char="•"/>
            </a:pPr>
            <a:r>
              <a:rPr lang="en-US" sz="2400" dirty="0"/>
              <a:t>There have been 2 extensive criteria and process workshop trainings to date</a:t>
            </a:r>
            <a:br>
              <a:rPr lang="en-US" sz="2400" dirty="0"/>
            </a:br>
            <a:endParaRPr lang="en-US" sz="1000" dirty="0">
              <a:solidFill>
                <a:schemeClr val="lt1"/>
              </a:solidFill>
            </a:endParaRPr>
          </a:p>
          <a:p>
            <a:pPr marL="457200" lvl="0" indent="-393700" algn="l" rtl="0">
              <a:lnSpc>
                <a:spcPct val="100000"/>
              </a:lnSpc>
              <a:spcBef>
                <a:spcPts val="360"/>
              </a:spcBef>
              <a:spcAft>
                <a:spcPts val="0"/>
              </a:spcAft>
              <a:buClr>
                <a:srgbClr val="0BD0D9"/>
              </a:buClr>
              <a:buSzPts val="2600"/>
              <a:buFont typeface="Calibri"/>
              <a:buChar char="•"/>
            </a:pPr>
            <a:r>
              <a:rPr lang="en-US" sz="2400" dirty="0"/>
              <a:t>Those took place on July 24 and August 11 </a:t>
            </a:r>
            <a:br>
              <a:rPr lang="en-US" sz="2400" dirty="0"/>
            </a:br>
            <a:endParaRPr lang="en-US" sz="1000" dirty="0">
              <a:solidFill>
                <a:schemeClr val="lt1"/>
              </a:solidFill>
            </a:endParaRPr>
          </a:p>
          <a:p>
            <a:pPr marL="457200" lvl="0" indent="-393700" algn="l" rtl="0">
              <a:lnSpc>
                <a:spcPct val="100000"/>
              </a:lnSpc>
              <a:spcBef>
                <a:spcPts val="360"/>
              </a:spcBef>
              <a:spcAft>
                <a:spcPts val="0"/>
              </a:spcAft>
              <a:buClr>
                <a:srgbClr val="0BD0D9"/>
              </a:buClr>
              <a:buSzPts val="2600"/>
              <a:buFont typeface="Calibri"/>
              <a:buChar char="•"/>
            </a:pPr>
            <a:r>
              <a:rPr lang="en-US" sz="2400" dirty="0"/>
              <a:t>Videos of these trainings are available on our website </a:t>
            </a:r>
            <a:r>
              <a:rPr lang="en-US" sz="2000" u="sng" dirty="0">
                <a:hlinkClick r:id="rId2"/>
              </a:rPr>
              <a:t>https://redistricting2021.acgov.org/</a:t>
            </a:r>
            <a:r>
              <a:rPr lang="en-US" sz="2000" dirty="0"/>
              <a:t> </a:t>
            </a:r>
            <a:r>
              <a:rPr lang="en-US" sz="2400" dirty="0"/>
              <a:t> </a:t>
            </a:r>
            <a:br>
              <a:rPr lang="en-US" sz="2400" dirty="0"/>
            </a:br>
            <a:endParaRPr lang="en-US" sz="1000" dirty="0"/>
          </a:p>
          <a:p>
            <a:pPr marL="457200" lvl="0" indent="-393700" algn="l" rtl="0">
              <a:lnSpc>
                <a:spcPct val="100000"/>
              </a:lnSpc>
              <a:spcBef>
                <a:spcPts val="360"/>
              </a:spcBef>
              <a:spcAft>
                <a:spcPts val="0"/>
              </a:spcAft>
              <a:buClr>
                <a:srgbClr val="0BD0D9"/>
              </a:buClr>
              <a:buSzPts val="2600"/>
              <a:buFont typeface="Calibri"/>
              <a:buChar char="•"/>
            </a:pPr>
            <a:r>
              <a:rPr lang="en-US" sz="2400" dirty="0"/>
              <a:t>The website contains all relevant information about how to participate, where and when the meetings and hearings are taking place, how to access the tools and how to reach the redistricting team.</a:t>
            </a:r>
          </a:p>
          <a:p>
            <a:pPr marL="63500" lvl="0" indent="0" algn="l" rtl="0">
              <a:lnSpc>
                <a:spcPct val="100000"/>
              </a:lnSpc>
              <a:spcBef>
                <a:spcPts val="360"/>
              </a:spcBef>
              <a:spcAft>
                <a:spcPts val="0"/>
              </a:spcAft>
              <a:buClr>
                <a:srgbClr val="0BD0D9"/>
              </a:buClr>
              <a:buSzPts val="2600"/>
              <a:buNone/>
            </a:pPr>
            <a:endParaRPr lang="en-US" sz="2400" dirty="0"/>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3"/>
          <a:stretch>
            <a:fillRect/>
          </a:stretch>
        </p:blipFill>
        <p:spPr>
          <a:xfrm>
            <a:off x="7846142" y="5952958"/>
            <a:ext cx="3797335" cy="712000"/>
          </a:xfrm>
          <a:prstGeom prst="rect">
            <a:avLst/>
          </a:prstGeom>
        </p:spPr>
      </p:pic>
    </p:spTree>
    <p:extLst>
      <p:ext uri="{BB962C8B-B14F-4D97-AF65-F5344CB8AC3E}">
        <p14:creationId xmlns:p14="http://schemas.microsoft.com/office/powerpoint/2010/main" val="225541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4965431" y="667316"/>
            <a:ext cx="6586491" cy="77802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Overview</a:t>
            </a:r>
            <a:endParaRPr dirty="0"/>
          </a:p>
        </p:txBody>
      </p:sp>
      <p:sp>
        <p:nvSpPr>
          <p:cNvPr id="106" name="Google Shape;106;p3"/>
          <p:cNvSpPr txBox="1">
            <a:spLocks noGrp="1"/>
          </p:cNvSpPr>
          <p:nvPr>
            <p:ph type="body" idx="1"/>
          </p:nvPr>
        </p:nvSpPr>
        <p:spPr>
          <a:xfrm>
            <a:off x="4965431" y="2057312"/>
            <a:ext cx="6586489" cy="4607646"/>
          </a:xfrm>
          <a:prstGeom prst="rect">
            <a:avLst/>
          </a:prstGeom>
          <a:noFill/>
          <a:ln>
            <a:noFill/>
          </a:ln>
        </p:spPr>
        <p:txBody>
          <a:bodyPr spcFirstLastPara="1" wrap="square" lIns="91425" tIns="45700" rIns="91425" bIns="45700" anchor="t" anchorCtr="0">
            <a:normAutofit/>
          </a:bodyPr>
          <a:lstStyle/>
          <a:p>
            <a:pPr marL="0" lvl="0" indent="-476250" rtl="0">
              <a:lnSpc>
                <a:spcPct val="100000"/>
              </a:lnSpc>
              <a:spcBef>
                <a:spcPts val="520"/>
              </a:spcBef>
              <a:spcAft>
                <a:spcPts val="0"/>
              </a:spcAft>
              <a:buClr>
                <a:srgbClr val="0BD0D9"/>
              </a:buClr>
              <a:buSzPts val="2270"/>
              <a:buFont typeface="Calibri"/>
              <a:buChar char="⮚"/>
            </a:pPr>
            <a:r>
              <a:rPr lang="en-US" sz="2900" dirty="0"/>
              <a:t>Introduction &amp; Background</a:t>
            </a:r>
          </a:p>
          <a:p>
            <a:pPr marL="0" lvl="0" indent="-476250" rtl="0">
              <a:lnSpc>
                <a:spcPct val="100000"/>
              </a:lnSpc>
              <a:spcBef>
                <a:spcPts val="520"/>
              </a:spcBef>
              <a:spcAft>
                <a:spcPts val="0"/>
              </a:spcAft>
              <a:buClr>
                <a:srgbClr val="0BD0D9"/>
              </a:buClr>
              <a:buSzPts val="2270"/>
              <a:buFont typeface="Calibri"/>
              <a:buChar char="⮚"/>
            </a:pPr>
            <a:r>
              <a:rPr lang="en-US" sz="2900" dirty="0"/>
              <a:t>What is Redistricting?</a:t>
            </a:r>
          </a:p>
          <a:p>
            <a:pPr marL="0" lvl="0" indent="-476250" rtl="0">
              <a:lnSpc>
                <a:spcPct val="100000"/>
              </a:lnSpc>
              <a:spcBef>
                <a:spcPts val="520"/>
              </a:spcBef>
              <a:spcAft>
                <a:spcPts val="0"/>
              </a:spcAft>
              <a:buClr>
                <a:srgbClr val="0BD0D9"/>
              </a:buClr>
              <a:buSzPts val="2270"/>
              <a:buFont typeface="Calibri"/>
              <a:buChar char="⮚"/>
            </a:pPr>
            <a:r>
              <a:rPr lang="en-US" sz="2900" dirty="0"/>
              <a:t>Laws Governing Redistricting</a:t>
            </a:r>
          </a:p>
          <a:p>
            <a:pPr marL="0" lvl="0" indent="-476250" rtl="0">
              <a:lnSpc>
                <a:spcPct val="100000"/>
              </a:lnSpc>
              <a:spcBef>
                <a:spcPts val="520"/>
              </a:spcBef>
              <a:spcAft>
                <a:spcPts val="0"/>
              </a:spcAft>
              <a:buClr>
                <a:srgbClr val="0BD0D9"/>
              </a:buClr>
              <a:buSzPts val="2270"/>
              <a:buFont typeface="Calibri"/>
              <a:buChar char="⮚"/>
            </a:pPr>
            <a:r>
              <a:rPr lang="en-US" sz="2900" dirty="0"/>
              <a:t>Criteria for Redistricting</a:t>
            </a:r>
          </a:p>
          <a:p>
            <a:pPr marL="0" lvl="0" indent="-476250" rtl="0">
              <a:lnSpc>
                <a:spcPct val="100000"/>
              </a:lnSpc>
              <a:spcBef>
                <a:spcPts val="520"/>
              </a:spcBef>
              <a:spcAft>
                <a:spcPts val="0"/>
              </a:spcAft>
              <a:buClr>
                <a:srgbClr val="0BD0D9"/>
              </a:buClr>
              <a:buSzPts val="2270"/>
              <a:buFont typeface="Calibri"/>
              <a:buChar char="⮚"/>
            </a:pPr>
            <a:r>
              <a:rPr lang="en-US" sz="2900" dirty="0"/>
              <a:t>Outreach Activities to Date</a:t>
            </a:r>
          </a:p>
          <a:p>
            <a:pPr marL="0" lvl="0" indent="-476250" rtl="0">
              <a:lnSpc>
                <a:spcPct val="100000"/>
              </a:lnSpc>
              <a:spcBef>
                <a:spcPts val="520"/>
              </a:spcBef>
              <a:spcAft>
                <a:spcPts val="0"/>
              </a:spcAft>
              <a:buClr>
                <a:srgbClr val="0BD0D9"/>
              </a:buClr>
              <a:buSzPts val="2270"/>
              <a:buFont typeface="Calibri"/>
              <a:buChar char="⮚"/>
            </a:pPr>
            <a:r>
              <a:rPr lang="en-US" sz="2900" dirty="0"/>
              <a:t>Ways to Get Involved</a:t>
            </a:r>
          </a:p>
          <a:p>
            <a:pPr marL="0" lvl="0" indent="-476250" rtl="0">
              <a:lnSpc>
                <a:spcPct val="100000"/>
              </a:lnSpc>
              <a:spcBef>
                <a:spcPts val="520"/>
              </a:spcBef>
              <a:spcAft>
                <a:spcPts val="0"/>
              </a:spcAft>
              <a:buClr>
                <a:srgbClr val="0BD0D9"/>
              </a:buClr>
              <a:buSzPts val="2270"/>
              <a:buFont typeface="Calibri"/>
              <a:buChar char="⮚"/>
            </a:pPr>
            <a:r>
              <a:rPr lang="en-US" sz="2900" dirty="0"/>
              <a:t>Redistricting Process and Schedule</a:t>
            </a:r>
            <a:endParaRPr sz="2900" dirty="0"/>
          </a:p>
        </p:txBody>
      </p:sp>
      <p:pic>
        <p:nvPicPr>
          <p:cNvPr id="107" name="Google Shape;107;p3" descr="A picture containing grass, outdoor, sky, field&#10;&#10;Description automatically generated"/>
          <p:cNvPicPr preferRelativeResize="0"/>
          <p:nvPr/>
        </p:nvPicPr>
        <p:blipFill rotWithShape="1">
          <a:blip r:embed="rId3">
            <a:alphaModFix/>
          </a:blip>
          <a:srcRect b="-1"/>
          <a:stretch/>
        </p:blipFill>
        <p:spPr>
          <a:xfrm>
            <a:off x="20" y="10"/>
            <a:ext cx="4635571" cy="6857990"/>
          </a:xfrm>
          <a:prstGeom prst="rect">
            <a:avLst/>
          </a:prstGeom>
          <a:noFill/>
          <a:ln>
            <a:noFill/>
          </a:ln>
        </p:spPr>
      </p:pic>
      <p:cxnSp>
        <p:nvCxnSpPr>
          <p:cNvPr id="108" name="Google Shape;108;p3"/>
          <p:cNvCxnSpPr/>
          <p:nvPr/>
        </p:nvCxnSpPr>
        <p:spPr>
          <a:xfrm>
            <a:off x="5061269" y="1751324"/>
            <a:ext cx="6309360" cy="0"/>
          </a:xfrm>
          <a:prstGeom prst="straightConnector1">
            <a:avLst/>
          </a:prstGeom>
          <a:noFill/>
          <a:ln w="19050" cap="flat" cmpd="sng">
            <a:solidFill>
              <a:srgbClr val="5F9AE0"/>
            </a:solidFill>
            <a:prstDash val="solid"/>
            <a:miter lim="800000"/>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gf06d71ce26_0_99"/>
          <p:cNvSpPr txBox="1">
            <a:spLocks noGrp="1"/>
          </p:cNvSpPr>
          <p:nvPr>
            <p:ph type="title"/>
          </p:nvPr>
        </p:nvSpPr>
        <p:spPr>
          <a:xfrm>
            <a:off x="4965425" y="351690"/>
            <a:ext cx="6586500" cy="795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960"/>
              <a:buFont typeface="Calibri"/>
              <a:buNone/>
            </a:pPr>
            <a:r>
              <a:rPr lang="en-US" sz="3859" dirty="0"/>
              <a:t>Get Involved &amp; Learn More</a:t>
            </a:r>
            <a:endParaRPr sz="3859" dirty="0"/>
          </a:p>
        </p:txBody>
      </p:sp>
      <p:sp>
        <p:nvSpPr>
          <p:cNvPr id="229" name="Google Shape;229;gf06d71ce26_0_99"/>
          <p:cNvSpPr txBox="1">
            <a:spLocks noGrp="1"/>
          </p:cNvSpPr>
          <p:nvPr>
            <p:ph type="body" idx="1"/>
          </p:nvPr>
        </p:nvSpPr>
        <p:spPr>
          <a:xfrm>
            <a:off x="5019683" y="1516159"/>
            <a:ext cx="6897013" cy="48525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None/>
            </a:pPr>
            <a:r>
              <a:rPr lang="en-US" sz="2200" dirty="0"/>
              <a:t>To participate in the process:</a:t>
            </a:r>
            <a:endParaRPr sz="2200" dirty="0"/>
          </a:p>
          <a:p>
            <a:pPr marL="457200" lvl="0" indent="-311784" algn="l" rtl="0">
              <a:lnSpc>
                <a:spcPct val="100000"/>
              </a:lnSpc>
              <a:spcBef>
                <a:spcPts val="0"/>
              </a:spcBef>
              <a:spcAft>
                <a:spcPts val="0"/>
              </a:spcAft>
              <a:buClr>
                <a:srgbClr val="0BD0D9"/>
              </a:buClr>
              <a:buSzPts val="1310"/>
              <a:buFont typeface="Calibri"/>
              <a:buChar char="➢"/>
            </a:pPr>
            <a:r>
              <a:rPr lang="en-US" sz="2200" dirty="0"/>
              <a:t>Provide public comment, submit written comments, send supporting information to the County</a:t>
            </a:r>
            <a:endParaRPr sz="2200" dirty="0">
              <a:solidFill>
                <a:schemeClr val="lt1"/>
              </a:solidFill>
            </a:endParaRPr>
          </a:p>
          <a:p>
            <a:pPr marL="457200" lvl="0" indent="-311784" algn="l" rtl="0">
              <a:lnSpc>
                <a:spcPct val="100000"/>
              </a:lnSpc>
              <a:spcBef>
                <a:spcPts val="0"/>
              </a:spcBef>
              <a:spcAft>
                <a:spcPts val="0"/>
              </a:spcAft>
              <a:buClr>
                <a:srgbClr val="0BD0D9"/>
              </a:buClr>
              <a:buSzPts val="1310"/>
              <a:buFont typeface="Calibri"/>
              <a:buChar char="➢"/>
            </a:pPr>
            <a:r>
              <a:rPr lang="en-US" sz="2200" dirty="0"/>
              <a:t>Please provide information about your Community of Interest</a:t>
            </a:r>
          </a:p>
          <a:p>
            <a:pPr marL="457200" lvl="0" indent="-311784" algn="l" rtl="0">
              <a:lnSpc>
                <a:spcPct val="100000"/>
              </a:lnSpc>
              <a:spcBef>
                <a:spcPts val="0"/>
              </a:spcBef>
              <a:spcAft>
                <a:spcPts val="0"/>
              </a:spcAft>
              <a:buClr>
                <a:srgbClr val="0BD0D9"/>
              </a:buClr>
              <a:buSzPts val="1310"/>
              <a:buFont typeface="Calibri"/>
              <a:buChar char="➢"/>
            </a:pPr>
            <a:r>
              <a:rPr lang="en-US" sz="2200" dirty="0"/>
              <a:t>Submit information at a workshop, meeting, or hearing, or: </a:t>
            </a:r>
            <a:endParaRPr sz="2200" dirty="0">
              <a:solidFill>
                <a:schemeClr val="lt1"/>
              </a:solidFill>
            </a:endParaRPr>
          </a:p>
          <a:p>
            <a:pPr marL="692150" lvl="1" indent="-234950">
              <a:lnSpc>
                <a:spcPct val="100000"/>
              </a:lnSpc>
              <a:spcBef>
                <a:spcPts val="0"/>
              </a:spcBef>
              <a:buClr>
                <a:srgbClr val="0BD0D9"/>
              </a:buClr>
              <a:buSzPts val="879"/>
              <a:buFont typeface="Calibri"/>
              <a:buChar char="•"/>
            </a:pPr>
            <a:r>
              <a:rPr lang="en-US" sz="1800" dirty="0">
                <a:highlight>
                  <a:schemeClr val="lt1"/>
                </a:highlight>
              </a:rPr>
              <a:t>Visit our website’s </a:t>
            </a:r>
            <a:r>
              <a:rPr lang="en-US" sz="1800" u="sng" dirty="0">
                <a:highlight>
                  <a:schemeClr val="lt1"/>
                </a:highlight>
                <a:hlinkClick r:id="rId3"/>
              </a:rPr>
              <a:t>Contact Us page</a:t>
            </a:r>
            <a:r>
              <a:rPr lang="en-US" sz="1800" dirty="0">
                <a:highlight>
                  <a:schemeClr val="lt1"/>
                </a:highlight>
              </a:rPr>
              <a:t> to submit comments online.</a:t>
            </a:r>
            <a:endParaRPr sz="1800" dirty="0">
              <a:highlight>
                <a:schemeClr val="lt1"/>
              </a:highlight>
            </a:endParaRPr>
          </a:p>
          <a:p>
            <a:pPr marL="692150" lvl="1" indent="-234950">
              <a:lnSpc>
                <a:spcPct val="100000"/>
              </a:lnSpc>
              <a:spcBef>
                <a:spcPts val="0"/>
              </a:spcBef>
              <a:buClr>
                <a:srgbClr val="0BD0D9"/>
              </a:buClr>
              <a:buSzPts val="879"/>
              <a:buFont typeface="Calibri"/>
              <a:buChar char="•"/>
            </a:pPr>
            <a:r>
              <a:rPr lang="en-US" sz="1800" dirty="0">
                <a:highlight>
                  <a:schemeClr val="lt1"/>
                </a:highlight>
              </a:rPr>
              <a:t>By Email at </a:t>
            </a:r>
            <a:r>
              <a:rPr lang="en-US" sz="1800" u="sng" dirty="0">
                <a:highlight>
                  <a:schemeClr val="lt1"/>
                </a:highlight>
                <a:hlinkClick r:id="rId4"/>
              </a:rPr>
              <a:t>redistricting@acgov.org</a:t>
            </a:r>
            <a:endParaRPr sz="1800" dirty="0">
              <a:highlight>
                <a:schemeClr val="lt1"/>
              </a:highlight>
            </a:endParaRPr>
          </a:p>
          <a:p>
            <a:pPr marL="692150" lvl="1" indent="-234950">
              <a:lnSpc>
                <a:spcPct val="100000"/>
              </a:lnSpc>
              <a:spcBef>
                <a:spcPts val="0"/>
              </a:spcBef>
              <a:buClr>
                <a:srgbClr val="0BD0D9"/>
              </a:buClr>
              <a:buSzPts val="879"/>
              <a:buFont typeface="Calibri"/>
              <a:buChar char="•"/>
            </a:pPr>
            <a:r>
              <a:rPr lang="en-US" sz="1800" dirty="0">
                <a:highlight>
                  <a:schemeClr val="lt1"/>
                </a:highlight>
              </a:rPr>
              <a:t>By Telephone (510.670.5333)</a:t>
            </a:r>
            <a:endParaRPr sz="1800" dirty="0">
              <a:highlight>
                <a:schemeClr val="lt1"/>
              </a:highlight>
            </a:endParaRPr>
          </a:p>
          <a:p>
            <a:pPr marL="692150" lvl="1" indent="-234950">
              <a:lnSpc>
                <a:spcPct val="100000"/>
              </a:lnSpc>
              <a:spcBef>
                <a:spcPts val="0"/>
              </a:spcBef>
              <a:buClr>
                <a:srgbClr val="0BD0D9"/>
              </a:buClr>
              <a:buSzPts val="879"/>
              <a:buFont typeface="Calibri"/>
              <a:buChar char="•"/>
            </a:pPr>
            <a:r>
              <a:rPr lang="en-US" sz="1800" dirty="0">
                <a:highlight>
                  <a:schemeClr val="lt1"/>
                </a:highlight>
              </a:rPr>
              <a:t>By Written correspondence. Address to: Community Development Agency, Attn: Sandi Rivera, 224 W. Winton Ave., Rm 110, Hayward, CA 94544 throughout this redistricting process.</a:t>
            </a:r>
            <a:endParaRPr sz="1800" u="sng" dirty="0"/>
          </a:p>
          <a:p>
            <a:pPr marL="692150" lvl="1" indent="-234950">
              <a:lnSpc>
                <a:spcPct val="100000"/>
              </a:lnSpc>
              <a:spcBef>
                <a:spcPts val="0"/>
              </a:spcBef>
              <a:buClr>
                <a:srgbClr val="0BD0D9"/>
              </a:buClr>
              <a:buSzPts val="879"/>
              <a:buFont typeface="Calibri"/>
              <a:buChar char="•"/>
            </a:pPr>
            <a:r>
              <a:rPr lang="en-US" sz="1800" dirty="0"/>
              <a:t>Get information online and use our map interface at: </a:t>
            </a:r>
            <a:r>
              <a:rPr lang="en-US" sz="1800" u="sng" dirty="0">
                <a:hlinkClick r:id="rId5"/>
              </a:rPr>
              <a:t>https://redistricting2021.acgov.org/</a:t>
            </a:r>
            <a:r>
              <a:rPr lang="en-US" sz="1800" dirty="0"/>
              <a:t> </a:t>
            </a:r>
            <a:endParaRPr sz="1800" dirty="0"/>
          </a:p>
        </p:txBody>
      </p:sp>
      <p:pic>
        <p:nvPicPr>
          <p:cNvPr id="230" name="Google Shape;230;gf06d71ce26_0_99" descr="A picture containing grass, outdoor, sky, field&#10;&#10;Description automatically generated"/>
          <p:cNvPicPr preferRelativeResize="0"/>
          <p:nvPr/>
        </p:nvPicPr>
        <p:blipFill rotWithShape="1">
          <a:blip r:embed="rId6">
            <a:alphaModFix/>
          </a:blip>
          <a:srcRect/>
          <a:stretch/>
        </p:blipFill>
        <p:spPr>
          <a:xfrm>
            <a:off x="20" y="10"/>
            <a:ext cx="4635571" cy="6857989"/>
          </a:xfrm>
          <a:prstGeom prst="rect">
            <a:avLst/>
          </a:prstGeom>
          <a:noFill/>
          <a:ln>
            <a:noFill/>
          </a:ln>
        </p:spPr>
      </p:pic>
      <p:cxnSp>
        <p:nvCxnSpPr>
          <p:cNvPr id="231" name="Google Shape;231;gf06d71ce26_0_99"/>
          <p:cNvCxnSpPr/>
          <p:nvPr/>
        </p:nvCxnSpPr>
        <p:spPr>
          <a:xfrm>
            <a:off x="5019684" y="1414115"/>
            <a:ext cx="6309300" cy="0"/>
          </a:xfrm>
          <a:prstGeom prst="straightConnector1">
            <a:avLst/>
          </a:prstGeom>
          <a:noFill/>
          <a:ln w="19050" cap="flat" cmpd="sng">
            <a:solidFill>
              <a:srgbClr val="5F9AE0"/>
            </a:solidFill>
            <a:prstDash val="solid"/>
            <a:miter lim="800000"/>
            <a:headEnd type="none" w="sm" len="sm"/>
            <a:tailEnd type="none" w="sm" len="sm"/>
          </a:ln>
        </p:spPr>
      </p:cxnSp>
      <p:sp>
        <p:nvSpPr>
          <p:cNvPr id="232" name="Google Shape;232;gf06d71ce26_0_99"/>
          <p:cNvSpPr txBox="1"/>
          <p:nvPr/>
        </p:nvSpPr>
        <p:spPr>
          <a:xfrm>
            <a:off x="682825" y="1623325"/>
            <a:ext cx="3049500" cy="8619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i="1">
                <a:latin typeface="Calibri"/>
                <a:ea typeface="Calibri"/>
                <a:cs typeface="Calibri"/>
                <a:sym typeface="Calibri"/>
              </a:rPr>
              <a:t>Thank you for participating!!!</a:t>
            </a:r>
            <a:endParaRPr sz="2200" b="1" i="1">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a:xfrm>
            <a:off x="838199" y="365125"/>
            <a:ext cx="10714703" cy="1325563"/>
          </a:xfrm>
        </p:spPr>
        <p:txBody>
          <a:bodyPr/>
          <a:lstStyle/>
          <a:p>
            <a:r>
              <a:rPr lang="en-US" dirty="0"/>
              <a:t>Outreach Efforts to Date </a:t>
            </a:r>
            <a:endParaRPr lang="en-US" sz="2800" dirty="0"/>
          </a:p>
        </p:txBody>
      </p:sp>
      <p:sp>
        <p:nvSpPr>
          <p:cNvPr id="3" name="Text Placeholder 2">
            <a:extLst>
              <a:ext uri="{FF2B5EF4-FFF2-40B4-BE49-F238E27FC236}">
                <a16:creationId xmlns:a16="http://schemas.microsoft.com/office/drawing/2014/main" id="{C1EF623A-B92B-454F-ACC6-45965B36F38F}"/>
              </a:ext>
            </a:extLst>
          </p:cNvPr>
          <p:cNvSpPr>
            <a:spLocks noGrp="1"/>
          </p:cNvSpPr>
          <p:nvPr>
            <p:ph type="body" idx="1"/>
          </p:nvPr>
        </p:nvSpPr>
        <p:spPr>
          <a:xfrm>
            <a:off x="838200" y="1690688"/>
            <a:ext cx="10105103" cy="4351338"/>
          </a:xfrm>
        </p:spPr>
        <p:txBody>
          <a:bodyPr>
            <a:noAutofit/>
          </a:bodyPr>
          <a:lstStyle/>
          <a:p>
            <a:pPr marL="457200" lvl="0" indent="-393700" algn="l" rtl="0">
              <a:lnSpc>
                <a:spcPct val="100000"/>
              </a:lnSpc>
              <a:spcBef>
                <a:spcPts val="360"/>
              </a:spcBef>
              <a:spcAft>
                <a:spcPts val="0"/>
              </a:spcAft>
              <a:buClr>
                <a:srgbClr val="0BD0D9"/>
              </a:buClr>
              <a:buSzPts val="2600"/>
              <a:buFont typeface="Calibri"/>
              <a:buChar char="•"/>
            </a:pPr>
            <a:r>
              <a:rPr lang="en-US" sz="2400" b="0" i="0" u="none" strike="noStrike" dirty="0">
                <a:latin typeface="Calibri"/>
                <a:ea typeface="Calibri"/>
                <a:cs typeface="Calibri"/>
                <a:sym typeface="Calibri"/>
              </a:rPr>
              <a:t>Website launched in July </a:t>
            </a:r>
            <a:r>
              <a:rPr lang="en-US" sz="2400" b="0" i="0" u="sng" strike="noStrike" dirty="0">
                <a:solidFill>
                  <a:schemeClr val="hlink"/>
                </a:solidFill>
                <a:latin typeface="Calibri"/>
                <a:ea typeface="Calibri"/>
                <a:cs typeface="Calibri"/>
                <a:sym typeface="Calibri"/>
                <a:hlinkClick r:id="rId2"/>
              </a:rPr>
              <a:t>https://redistricting2021.acgov.org/</a:t>
            </a:r>
            <a:r>
              <a:rPr lang="en-US" sz="2400" b="0" i="0" u="none" strike="noStrike" dirty="0">
                <a:latin typeface="Calibri"/>
                <a:ea typeface="Calibri"/>
                <a:cs typeface="Calibri"/>
                <a:sym typeface="Calibri"/>
              </a:rPr>
              <a:t> </a:t>
            </a:r>
            <a:endParaRPr lang="en-US" sz="2400" dirty="0"/>
          </a:p>
          <a:p>
            <a:pPr marL="457200" lvl="0" indent="-393700" algn="l" rtl="0">
              <a:lnSpc>
                <a:spcPct val="100000"/>
              </a:lnSpc>
              <a:spcBef>
                <a:spcPts val="360"/>
              </a:spcBef>
              <a:spcAft>
                <a:spcPts val="0"/>
              </a:spcAft>
              <a:buClr>
                <a:srgbClr val="0BD0D9"/>
              </a:buClr>
              <a:buSzPts val="2600"/>
              <a:buFont typeface="Calibri"/>
              <a:buChar char="•"/>
            </a:pPr>
            <a:r>
              <a:rPr lang="en-US" sz="2400" b="0" i="0" u="sng" strike="noStrike" dirty="0">
                <a:latin typeface="Calibri"/>
                <a:ea typeface="Calibri"/>
                <a:cs typeface="Calibri"/>
                <a:sym typeface="Calibri"/>
              </a:rPr>
              <a:t>2 Community </a:t>
            </a:r>
            <a:r>
              <a:rPr lang="en-US" sz="2400" u="sng" dirty="0">
                <a:latin typeface="Calibri"/>
                <a:ea typeface="Calibri"/>
                <a:cs typeface="Calibri"/>
                <a:sym typeface="Calibri"/>
              </a:rPr>
              <a:t>W</a:t>
            </a:r>
            <a:r>
              <a:rPr lang="en-US" sz="2400" b="0" i="0" u="sng" strike="noStrike" dirty="0">
                <a:latin typeface="Calibri"/>
                <a:ea typeface="Calibri"/>
                <a:cs typeface="Calibri"/>
                <a:sym typeface="Calibri"/>
              </a:rPr>
              <a:t>orkshops:</a:t>
            </a:r>
            <a:r>
              <a:rPr lang="en-US" sz="2400" b="0" i="0" strike="noStrike" dirty="0">
                <a:latin typeface="Calibri"/>
                <a:ea typeface="Calibri"/>
                <a:cs typeface="Calibri"/>
                <a:sym typeface="Calibri"/>
              </a:rPr>
              <a:t> </a:t>
            </a:r>
            <a:r>
              <a:rPr lang="en-US" sz="2400" b="0" i="0" u="none" strike="noStrike" dirty="0">
                <a:latin typeface="Calibri"/>
                <a:ea typeface="Calibri"/>
                <a:cs typeface="Calibri"/>
                <a:sym typeface="Calibri"/>
              </a:rPr>
              <a:t>w</a:t>
            </a:r>
            <a:r>
              <a:rPr lang="en-US" sz="2400" dirty="0">
                <a:latin typeface="Calibri"/>
                <a:ea typeface="Calibri"/>
                <a:cs typeface="Calibri"/>
                <a:sym typeface="Calibri"/>
              </a:rPr>
              <a:t>ith nearly</a:t>
            </a:r>
            <a:r>
              <a:rPr lang="en-US" sz="2400" b="0" i="0" u="none" strike="noStrike" dirty="0">
                <a:latin typeface="Calibri"/>
                <a:ea typeface="Calibri"/>
                <a:cs typeface="Calibri"/>
                <a:sym typeface="Calibri"/>
              </a:rPr>
              <a:t> 100 attendees (in July and August)</a:t>
            </a:r>
            <a:endParaRPr lang="en-US" sz="2400" dirty="0"/>
          </a:p>
          <a:p>
            <a:pPr marL="457200" lvl="0" indent="-393700" algn="l" rtl="0">
              <a:lnSpc>
                <a:spcPct val="100000"/>
              </a:lnSpc>
              <a:spcBef>
                <a:spcPts val="360"/>
              </a:spcBef>
              <a:spcAft>
                <a:spcPts val="0"/>
              </a:spcAft>
              <a:buClr>
                <a:srgbClr val="0BD0D9"/>
              </a:buClr>
              <a:buSzPts val="2600"/>
              <a:buFont typeface="Calibri"/>
              <a:buChar char="•"/>
            </a:pPr>
            <a:r>
              <a:rPr lang="en-US" sz="2400" b="0" i="0" u="sng" strike="noStrike" dirty="0">
                <a:latin typeface="Calibri"/>
                <a:ea typeface="Calibri"/>
                <a:cs typeface="Calibri"/>
                <a:sym typeface="Calibri"/>
              </a:rPr>
              <a:t>1 Webinar</a:t>
            </a:r>
            <a:r>
              <a:rPr lang="en-US" sz="2400" b="0" i="0" u="none" strike="noStrike" dirty="0">
                <a:latin typeface="Calibri"/>
                <a:ea typeface="Calibri"/>
                <a:cs typeface="Calibri"/>
                <a:sym typeface="Calibri"/>
              </a:rPr>
              <a:t>: </a:t>
            </a:r>
            <a:r>
              <a:rPr lang="en-US" sz="2400" b="0" i="1" u="none" strike="noStrike" dirty="0">
                <a:latin typeface="Calibri"/>
                <a:ea typeface="Calibri"/>
                <a:cs typeface="Calibri"/>
                <a:sym typeface="Calibri"/>
              </a:rPr>
              <a:t>“Tips &amp; Tools to Help </a:t>
            </a:r>
            <a:r>
              <a:rPr lang="en-US" sz="2400" i="1" dirty="0">
                <a:latin typeface="Calibri"/>
                <a:ea typeface="Calibri"/>
                <a:cs typeface="Calibri"/>
                <a:sym typeface="Calibri"/>
              </a:rPr>
              <a:t>Y</a:t>
            </a:r>
            <a:r>
              <a:rPr lang="en-US" sz="2400" b="0" i="1" u="none" strike="noStrike" dirty="0">
                <a:latin typeface="Calibri"/>
                <a:ea typeface="Calibri"/>
                <a:cs typeface="Calibri"/>
                <a:sym typeface="Calibri"/>
              </a:rPr>
              <a:t>our Community </a:t>
            </a:r>
            <a:r>
              <a:rPr lang="en-US" sz="2400" i="1" dirty="0">
                <a:latin typeface="Calibri"/>
                <a:ea typeface="Calibri"/>
                <a:cs typeface="Calibri"/>
                <a:sym typeface="Calibri"/>
              </a:rPr>
              <a:t>E</a:t>
            </a:r>
            <a:r>
              <a:rPr lang="en-US" sz="2400" b="0" i="1" u="none" strike="noStrike" dirty="0">
                <a:latin typeface="Calibri"/>
                <a:ea typeface="Calibri"/>
                <a:cs typeface="Calibri"/>
                <a:sym typeface="Calibri"/>
              </a:rPr>
              <a:t>ngage in Redistricting”</a:t>
            </a:r>
            <a:endParaRPr lang="en-US" sz="2400" dirty="0"/>
          </a:p>
          <a:p>
            <a:pPr marL="457200" lvl="0" indent="-393700" algn="l" rtl="0">
              <a:lnSpc>
                <a:spcPct val="100000"/>
              </a:lnSpc>
              <a:spcBef>
                <a:spcPts val="360"/>
              </a:spcBef>
              <a:spcAft>
                <a:spcPts val="0"/>
              </a:spcAft>
              <a:buClr>
                <a:srgbClr val="0BD0D9"/>
              </a:buClr>
              <a:buSzPts val="2600"/>
              <a:buFont typeface="Calibri"/>
              <a:buChar char="•"/>
            </a:pPr>
            <a:r>
              <a:rPr lang="en-US" sz="2400" dirty="0">
                <a:latin typeface="Calibri"/>
                <a:ea typeface="Calibri"/>
                <a:cs typeface="Calibri"/>
                <a:sym typeface="Calibri"/>
              </a:rPr>
              <a:t>E-newsletter list of over 4,000 contacts </a:t>
            </a:r>
          </a:p>
          <a:p>
            <a:pPr marL="457200" lvl="0" indent="-393700" algn="l" rtl="0">
              <a:lnSpc>
                <a:spcPct val="100000"/>
              </a:lnSpc>
              <a:spcBef>
                <a:spcPts val="360"/>
              </a:spcBef>
              <a:spcAft>
                <a:spcPts val="0"/>
              </a:spcAft>
              <a:buClr>
                <a:srgbClr val="0BD0D9"/>
              </a:buClr>
              <a:buSzPts val="2600"/>
              <a:buFont typeface="Calibri"/>
              <a:buChar char="•"/>
            </a:pPr>
            <a:r>
              <a:rPr lang="en-US" sz="2400" dirty="0">
                <a:latin typeface="Calibri"/>
                <a:ea typeface="Calibri"/>
                <a:cs typeface="Calibri"/>
                <a:sym typeface="Calibri"/>
              </a:rPr>
              <a:t>Promotional video released on September 1</a:t>
            </a:r>
            <a:r>
              <a:rPr lang="en-US" sz="2400" baseline="30000" dirty="0">
                <a:latin typeface="Calibri"/>
                <a:ea typeface="Calibri"/>
                <a:cs typeface="Calibri"/>
                <a:sym typeface="Calibri"/>
              </a:rPr>
              <a:t>st</a:t>
            </a:r>
            <a:r>
              <a:rPr lang="en-US" sz="2400" dirty="0">
                <a:latin typeface="Calibri"/>
                <a:ea typeface="Calibri"/>
                <a:cs typeface="Calibri"/>
                <a:sym typeface="Calibri"/>
              </a:rPr>
              <a:t> </a:t>
            </a:r>
            <a:endParaRPr lang="en-US" sz="2400" dirty="0"/>
          </a:p>
          <a:p>
            <a:pPr marL="457200" lvl="0" indent="-393700" algn="l" rtl="0">
              <a:lnSpc>
                <a:spcPct val="100000"/>
              </a:lnSpc>
              <a:spcBef>
                <a:spcPts val="360"/>
              </a:spcBef>
              <a:spcAft>
                <a:spcPts val="0"/>
              </a:spcAft>
              <a:buClr>
                <a:srgbClr val="0BD0D9"/>
              </a:buClr>
              <a:buSzPts val="2600"/>
              <a:buFont typeface="Calibri"/>
              <a:buChar char="•"/>
            </a:pPr>
            <a:r>
              <a:rPr lang="en-US" sz="2400" dirty="0">
                <a:latin typeface="Calibri"/>
                <a:ea typeface="Calibri"/>
                <a:cs typeface="Calibri"/>
                <a:sym typeface="Calibri"/>
              </a:rPr>
              <a:t>Partnership with the Alameda County Library to promote COI </a:t>
            </a:r>
            <a:r>
              <a:rPr lang="en-US" sz="2400" dirty="0" err="1">
                <a:latin typeface="Calibri"/>
                <a:ea typeface="Calibri"/>
                <a:cs typeface="Calibri"/>
                <a:sym typeface="Calibri"/>
              </a:rPr>
              <a:t>submissios</a:t>
            </a:r>
            <a:endParaRPr lang="en-US" sz="2400" dirty="0">
              <a:latin typeface="Calibri"/>
              <a:ea typeface="Calibri"/>
              <a:cs typeface="Calibri"/>
              <a:sym typeface="Calibri"/>
            </a:endParaRPr>
          </a:p>
          <a:p>
            <a:pPr indent="-393700">
              <a:lnSpc>
                <a:spcPct val="100000"/>
              </a:lnSpc>
              <a:spcBef>
                <a:spcPts val="360"/>
              </a:spcBef>
              <a:buClr>
                <a:srgbClr val="0BD0D9"/>
              </a:buClr>
              <a:buSzPts val="2600"/>
              <a:buFont typeface="Calibri"/>
              <a:buChar char="•"/>
            </a:pPr>
            <a:r>
              <a:rPr lang="en-US" sz="2400" u="sng" dirty="0">
                <a:latin typeface="Calibri"/>
                <a:ea typeface="Calibri"/>
                <a:cs typeface="Calibri"/>
                <a:sym typeface="Calibri"/>
              </a:rPr>
              <a:t>Multiple community events:</a:t>
            </a:r>
            <a:r>
              <a:rPr lang="en-US" sz="2400" dirty="0">
                <a:latin typeface="Calibri"/>
                <a:ea typeface="Calibri"/>
                <a:cs typeface="Calibri"/>
                <a:sym typeface="Calibri"/>
              </a:rPr>
              <a:t> Providing outreach materials and equipment</a:t>
            </a:r>
          </a:p>
          <a:p>
            <a:pPr marL="457200" lvl="0" indent="-393700" algn="l" rtl="0">
              <a:lnSpc>
                <a:spcPct val="100000"/>
              </a:lnSpc>
              <a:spcBef>
                <a:spcPts val="360"/>
              </a:spcBef>
              <a:spcAft>
                <a:spcPts val="0"/>
              </a:spcAft>
              <a:buClr>
                <a:srgbClr val="0BD0D9"/>
              </a:buClr>
              <a:buSzPts val="2600"/>
              <a:buFont typeface="Calibri"/>
              <a:buChar char="•"/>
            </a:pPr>
            <a:endParaRPr lang="en-US" sz="2400" dirty="0">
              <a:latin typeface="Calibri"/>
              <a:ea typeface="Calibri"/>
              <a:cs typeface="Calibri"/>
              <a:sym typeface="Calibri"/>
            </a:endParaRPr>
          </a:p>
          <a:p>
            <a:pPr marL="63500" lvl="0" indent="0" algn="l" rtl="0">
              <a:lnSpc>
                <a:spcPct val="100000"/>
              </a:lnSpc>
              <a:spcBef>
                <a:spcPts val="360"/>
              </a:spcBef>
              <a:spcAft>
                <a:spcPts val="0"/>
              </a:spcAft>
              <a:buClr>
                <a:srgbClr val="0BD0D9"/>
              </a:buClr>
              <a:buSzPts val="2600"/>
              <a:buNone/>
            </a:pPr>
            <a:endParaRPr lang="en-US" sz="2400" dirty="0"/>
          </a:p>
          <a:p>
            <a:pPr marL="228600" lvl="0" indent="0" algn="l" rtl="0">
              <a:lnSpc>
                <a:spcPct val="90000"/>
              </a:lnSpc>
              <a:spcBef>
                <a:spcPts val="0"/>
              </a:spcBef>
              <a:spcAft>
                <a:spcPts val="0"/>
              </a:spcAft>
              <a:buClr>
                <a:schemeClr val="dk1"/>
              </a:buClr>
              <a:buSzPts val="1800"/>
              <a:buNone/>
            </a:pPr>
            <a:endParaRPr lang="en-US" sz="2400" dirty="0"/>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3"/>
          <a:stretch>
            <a:fillRect/>
          </a:stretch>
        </p:blipFill>
        <p:spPr>
          <a:xfrm>
            <a:off x="7846142" y="5952958"/>
            <a:ext cx="3797335" cy="712000"/>
          </a:xfrm>
          <a:prstGeom prst="rect">
            <a:avLst/>
          </a:prstGeom>
        </p:spPr>
      </p:pic>
    </p:spTree>
    <p:extLst>
      <p:ext uri="{BB962C8B-B14F-4D97-AF65-F5344CB8AC3E}">
        <p14:creationId xmlns:p14="http://schemas.microsoft.com/office/powerpoint/2010/main" val="1796023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a:xfrm>
            <a:off x="838199" y="365125"/>
            <a:ext cx="10714703" cy="1325563"/>
          </a:xfrm>
        </p:spPr>
        <p:txBody>
          <a:bodyPr/>
          <a:lstStyle/>
          <a:p>
            <a:r>
              <a:rPr lang="en-US" dirty="0"/>
              <a:t>Outreach Efforts to Date </a:t>
            </a:r>
            <a:r>
              <a:rPr lang="en-US" sz="2800" dirty="0"/>
              <a:t>(continued) </a:t>
            </a:r>
          </a:p>
        </p:txBody>
      </p:sp>
      <p:sp>
        <p:nvSpPr>
          <p:cNvPr id="3" name="Text Placeholder 2">
            <a:extLst>
              <a:ext uri="{FF2B5EF4-FFF2-40B4-BE49-F238E27FC236}">
                <a16:creationId xmlns:a16="http://schemas.microsoft.com/office/drawing/2014/main" id="{C1EF623A-B92B-454F-ACC6-45965B36F38F}"/>
              </a:ext>
            </a:extLst>
          </p:cNvPr>
          <p:cNvSpPr>
            <a:spLocks noGrp="1"/>
          </p:cNvSpPr>
          <p:nvPr>
            <p:ph type="body" idx="1"/>
          </p:nvPr>
        </p:nvSpPr>
        <p:spPr>
          <a:xfrm>
            <a:off x="838200" y="1690688"/>
            <a:ext cx="10105103" cy="4351338"/>
          </a:xfrm>
        </p:spPr>
        <p:txBody>
          <a:bodyPr>
            <a:noAutofit/>
          </a:bodyPr>
          <a:lstStyle/>
          <a:p>
            <a:pPr marL="457200" lvl="0" indent="-393700" algn="l" rtl="0">
              <a:lnSpc>
                <a:spcPct val="100000"/>
              </a:lnSpc>
              <a:spcBef>
                <a:spcPts val="360"/>
              </a:spcBef>
              <a:spcAft>
                <a:spcPts val="0"/>
              </a:spcAft>
              <a:buClr>
                <a:srgbClr val="0BD0D9"/>
              </a:buClr>
              <a:buSzPts val="2600"/>
              <a:buFont typeface="Calibri"/>
              <a:buChar char="•"/>
            </a:pPr>
            <a:r>
              <a:rPr lang="en-US" sz="2400" b="0" i="0" u="sng" strike="noStrike" dirty="0">
                <a:latin typeface="Calibri"/>
                <a:ea typeface="Calibri"/>
                <a:cs typeface="Calibri"/>
                <a:sym typeface="Calibri"/>
              </a:rPr>
              <a:t>Redistricting Outreach Toolkit</a:t>
            </a:r>
            <a:r>
              <a:rPr lang="en-US" sz="2400" u="sng" dirty="0">
                <a:latin typeface="Calibri"/>
                <a:ea typeface="Calibri"/>
                <a:cs typeface="Calibri"/>
                <a:sym typeface="Calibri"/>
              </a:rPr>
              <a:t>:</a:t>
            </a:r>
            <a:r>
              <a:rPr lang="en-US" sz="2400" dirty="0">
                <a:latin typeface="Calibri"/>
                <a:ea typeface="Calibri"/>
                <a:cs typeface="Calibri"/>
                <a:sym typeface="Calibri"/>
              </a:rPr>
              <a:t> Handout and Slides available in 5 languages</a:t>
            </a:r>
            <a:br>
              <a:rPr lang="en-US" sz="2400" dirty="0">
                <a:latin typeface="Calibri"/>
                <a:ea typeface="Calibri"/>
                <a:cs typeface="Calibri"/>
                <a:sym typeface="Calibri"/>
              </a:rPr>
            </a:br>
            <a:br>
              <a:rPr lang="en-US" sz="2400" dirty="0">
                <a:latin typeface="Calibri"/>
                <a:ea typeface="Calibri"/>
                <a:cs typeface="Calibri"/>
                <a:sym typeface="Calibri"/>
              </a:rPr>
            </a:br>
            <a:br>
              <a:rPr lang="en-US" sz="2400" dirty="0">
                <a:latin typeface="Calibri"/>
                <a:ea typeface="Calibri"/>
                <a:cs typeface="Calibri"/>
                <a:sym typeface="Calibri"/>
              </a:rPr>
            </a:br>
            <a:br>
              <a:rPr lang="en-US" sz="2400" dirty="0">
                <a:latin typeface="Calibri"/>
                <a:ea typeface="Calibri"/>
                <a:cs typeface="Calibri"/>
                <a:sym typeface="Calibri"/>
              </a:rPr>
            </a:br>
            <a:br>
              <a:rPr lang="en-US" sz="2400" dirty="0">
                <a:latin typeface="Calibri"/>
                <a:ea typeface="Calibri"/>
                <a:cs typeface="Calibri"/>
                <a:sym typeface="Calibri"/>
              </a:rPr>
            </a:br>
            <a:br>
              <a:rPr lang="en-US" sz="2400" dirty="0">
                <a:latin typeface="Calibri"/>
                <a:ea typeface="Calibri"/>
                <a:cs typeface="Calibri"/>
                <a:sym typeface="Calibri"/>
              </a:rPr>
            </a:br>
            <a:endParaRPr lang="en-US" sz="2400" dirty="0">
              <a:latin typeface="Calibri"/>
              <a:ea typeface="Calibri"/>
              <a:cs typeface="Calibri"/>
              <a:sym typeface="Calibri"/>
            </a:endParaRPr>
          </a:p>
          <a:p>
            <a:pPr indent="-393700">
              <a:lnSpc>
                <a:spcPct val="100000"/>
              </a:lnSpc>
              <a:spcBef>
                <a:spcPts val="360"/>
              </a:spcBef>
              <a:buClr>
                <a:srgbClr val="0BD0D9"/>
              </a:buClr>
              <a:buSzPts val="2600"/>
              <a:buFont typeface="Calibri"/>
              <a:buChar char="•"/>
            </a:pPr>
            <a:r>
              <a:rPr lang="en-US" sz="2400" b="0" i="0" u="none" strike="noStrike" dirty="0">
                <a:latin typeface="Calibri"/>
                <a:ea typeface="Calibri"/>
                <a:cs typeface="Calibri"/>
                <a:sym typeface="Calibri"/>
              </a:rPr>
              <a:t>Local &amp; ethic media: press releases &amp; advertisements in progress</a:t>
            </a:r>
          </a:p>
          <a:p>
            <a:pPr marL="457200" lvl="0" indent="-393700" algn="l" rtl="0">
              <a:lnSpc>
                <a:spcPct val="100000"/>
              </a:lnSpc>
              <a:spcBef>
                <a:spcPts val="360"/>
              </a:spcBef>
              <a:spcAft>
                <a:spcPts val="0"/>
              </a:spcAft>
              <a:buClr>
                <a:srgbClr val="0BD0D9"/>
              </a:buClr>
              <a:buSzPts val="2600"/>
              <a:buFont typeface="Calibri"/>
              <a:buChar char="•"/>
            </a:pPr>
            <a:r>
              <a:rPr lang="en-US" sz="2400" u="sng" dirty="0">
                <a:latin typeface="Calibri"/>
                <a:ea typeface="Calibri"/>
                <a:cs typeface="Calibri"/>
                <a:sym typeface="Calibri"/>
              </a:rPr>
              <a:t>Staff p</a:t>
            </a:r>
            <a:r>
              <a:rPr lang="en-US" sz="2400" b="0" i="0" u="sng" strike="noStrike" dirty="0">
                <a:latin typeface="Calibri"/>
                <a:ea typeface="Calibri"/>
                <a:cs typeface="Calibri"/>
                <a:sym typeface="Calibri"/>
              </a:rPr>
              <a:t>resentations</a:t>
            </a:r>
            <a:r>
              <a:rPr lang="en-US" sz="2400" b="0" i="0" u="none" strike="noStrike" dirty="0">
                <a:latin typeface="Calibri"/>
                <a:ea typeface="Calibri"/>
                <a:cs typeface="Calibri"/>
                <a:sym typeface="Calibri"/>
              </a:rPr>
              <a:t>: </a:t>
            </a:r>
            <a:endParaRPr lang="en-US" sz="2400" dirty="0"/>
          </a:p>
          <a:p>
            <a:pPr lvl="1" indent="-393700">
              <a:lnSpc>
                <a:spcPct val="100000"/>
              </a:lnSpc>
              <a:spcBef>
                <a:spcPts val="360"/>
              </a:spcBef>
              <a:buClr>
                <a:srgbClr val="0BD0D9"/>
              </a:buClr>
              <a:buSzPts val="2600"/>
              <a:buFont typeface="Calibri"/>
              <a:buChar char="•"/>
            </a:pPr>
            <a:r>
              <a:rPr lang="en-US" sz="2000" b="0" i="0" u="none" strike="noStrike" dirty="0">
                <a:latin typeface="Calibri"/>
                <a:ea typeface="Calibri"/>
                <a:cs typeface="Calibri"/>
                <a:sym typeface="Calibri"/>
              </a:rPr>
              <a:t>Sunol, Eden, Fairview and Castro Valley Municipal Advisory Councils</a:t>
            </a:r>
            <a:endParaRPr lang="en-US" sz="2000" dirty="0"/>
          </a:p>
          <a:p>
            <a:pPr lvl="1" indent="-393700">
              <a:lnSpc>
                <a:spcPct val="100000"/>
              </a:lnSpc>
              <a:spcBef>
                <a:spcPts val="360"/>
              </a:spcBef>
              <a:buClr>
                <a:srgbClr val="0BD0D9"/>
              </a:buClr>
              <a:buSzPts val="2600"/>
              <a:buFont typeface="Calibri"/>
              <a:buChar char="•"/>
            </a:pPr>
            <a:r>
              <a:rPr lang="en-US" sz="2000" b="0" i="0" u="none" strike="noStrike" dirty="0">
                <a:latin typeface="Calibri"/>
                <a:ea typeface="Calibri"/>
                <a:cs typeface="Calibri"/>
                <a:sym typeface="Calibri"/>
              </a:rPr>
              <a:t>Alameda County Childcare Coordinating Council </a:t>
            </a:r>
            <a:endParaRPr lang="en-US" sz="2000" dirty="0"/>
          </a:p>
          <a:p>
            <a:pPr marL="228600" lvl="0" indent="0" algn="l" rtl="0">
              <a:lnSpc>
                <a:spcPct val="90000"/>
              </a:lnSpc>
              <a:spcBef>
                <a:spcPts val="1200"/>
              </a:spcBef>
              <a:spcAft>
                <a:spcPts val="0"/>
              </a:spcAft>
              <a:buClr>
                <a:schemeClr val="dk1"/>
              </a:buClr>
              <a:buSzPts val="1800"/>
              <a:buNone/>
            </a:pPr>
            <a:endParaRPr lang="en-US" sz="2400" dirty="0"/>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2"/>
          <a:stretch>
            <a:fillRect/>
          </a:stretch>
        </p:blipFill>
        <p:spPr>
          <a:xfrm>
            <a:off x="7846142" y="5952958"/>
            <a:ext cx="3797335" cy="712000"/>
          </a:xfrm>
          <a:prstGeom prst="rect">
            <a:avLst/>
          </a:prstGeom>
        </p:spPr>
      </p:pic>
      <p:pic>
        <p:nvPicPr>
          <p:cNvPr id="7" name="Picture 6">
            <a:extLst>
              <a:ext uri="{FF2B5EF4-FFF2-40B4-BE49-F238E27FC236}">
                <a16:creationId xmlns:a16="http://schemas.microsoft.com/office/drawing/2014/main" id="{AD65235B-B0E6-4055-BDCE-462142BC497E}"/>
              </a:ext>
            </a:extLst>
          </p:cNvPr>
          <p:cNvPicPr>
            <a:picLocks noChangeAspect="1"/>
          </p:cNvPicPr>
          <p:nvPr/>
        </p:nvPicPr>
        <p:blipFill>
          <a:blip r:embed="rId3"/>
          <a:stretch>
            <a:fillRect/>
          </a:stretch>
        </p:blipFill>
        <p:spPr>
          <a:xfrm>
            <a:off x="2883645" y="2214255"/>
            <a:ext cx="6424709" cy="1987875"/>
          </a:xfrm>
          <a:prstGeom prst="rect">
            <a:avLst/>
          </a:prstGeom>
        </p:spPr>
      </p:pic>
    </p:spTree>
    <p:extLst>
      <p:ext uri="{BB962C8B-B14F-4D97-AF65-F5344CB8AC3E}">
        <p14:creationId xmlns:p14="http://schemas.microsoft.com/office/powerpoint/2010/main" val="922759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7"/>
          <p:cNvSpPr txBox="1">
            <a:spLocks noGrp="1"/>
          </p:cNvSpPr>
          <p:nvPr>
            <p:ph type="title"/>
          </p:nvPr>
        </p:nvSpPr>
        <p:spPr>
          <a:xfrm>
            <a:off x="198927" y="-19857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Public Input To Date </a:t>
            </a:r>
            <a:endParaRPr/>
          </a:p>
        </p:txBody>
      </p:sp>
      <p:graphicFrame>
        <p:nvGraphicFramePr>
          <p:cNvPr id="246" name="Google Shape;246;p7"/>
          <p:cNvGraphicFramePr/>
          <p:nvPr>
            <p:extLst>
              <p:ext uri="{D42A27DB-BD31-4B8C-83A1-F6EECF244321}">
                <p14:modId xmlns:p14="http://schemas.microsoft.com/office/powerpoint/2010/main" val="3963027575"/>
              </p:ext>
            </p:extLst>
          </p:nvPr>
        </p:nvGraphicFramePr>
        <p:xfrm>
          <a:off x="565079" y="1028700"/>
          <a:ext cx="11085815" cy="5448500"/>
        </p:xfrm>
        <a:graphic>
          <a:graphicData uri="http://schemas.openxmlformats.org/drawingml/2006/table">
            <a:tbl>
              <a:tblPr firstRow="1" bandRow="1">
                <a:noFill/>
                <a:tableStyleId>{CBB3389C-7E98-4D7D-AB97-65E7AB18F598}</a:tableStyleId>
              </a:tblPr>
              <a:tblGrid>
                <a:gridCol w="6743590">
                  <a:extLst>
                    <a:ext uri="{9D8B030D-6E8A-4147-A177-3AD203B41FA5}">
                      <a16:colId xmlns:a16="http://schemas.microsoft.com/office/drawing/2014/main" val="20000"/>
                    </a:ext>
                  </a:extLst>
                </a:gridCol>
                <a:gridCol w="4342225">
                  <a:extLst>
                    <a:ext uri="{9D8B030D-6E8A-4147-A177-3AD203B41FA5}">
                      <a16:colId xmlns:a16="http://schemas.microsoft.com/office/drawing/2014/main" val="20001"/>
                    </a:ext>
                  </a:extLst>
                </a:gridCol>
              </a:tblGrid>
              <a:tr h="734525">
                <a:tc>
                  <a:txBody>
                    <a:bodyPr/>
                    <a:lstStyle/>
                    <a:p>
                      <a:pPr marL="0" marR="0" lvl="0" indent="0" algn="ctr" rtl="0">
                        <a:spcBef>
                          <a:spcPts val="0"/>
                        </a:spcBef>
                        <a:spcAft>
                          <a:spcPts val="0"/>
                        </a:spcAft>
                        <a:buNone/>
                      </a:pPr>
                      <a:r>
                        <a:rPr lang="en-US" sz="2900" u="none" strike="noStrike" cap="none"/>
                        <a:t>Method of Participation </a:t>
                      </a:r>
                      <a:endParaRPr/>
                    </a:p>
                  </a:txBody>
                  <a:tcPr marL="91450" marR="91450" marT="41575" marB="41575"/>
                </a:tc>
                <a:tc>
                  <a:txBody>
                    <a:bodyPr/>
                    <a:lstStyle/>
                    <a:p>
                      <a:pPr marL="0" marR="0" lvl="0" indent="0" algn="ctr" rtl="0">
                        <a:spcBef>
                          <a:spcPts val="0"/>
                        </a:spcBef>
                        <a:spcAft>
                          <a:spcPts val="0"/>
                        </a:spcAft>
                        <a:buNone/>
                      </a:pPr>
                      <a:r>
                        <a:rPr lang="en-US" sz="2900" u="none" strike="noStrike" cap="none" dirty="0"/>
                        <a:t>Inputs as </a:t>
                      </a:r>
                      <a:r>
                        <a:rPr lang="en-US" sz="2900" u="none" strike="noStrike" cap="none"/>
                        <a:t>of 9/16/2021 </a:t>
                      </a:r>
                      <a:endParaRPr dirty="0"/>
                    </a:p>
                  </a:txBody>
                  <a:tcPr marL="91450" marR="91450" marT="41575" marB="41575"/>
                </a:tc>
                <a:extLst>
                  <a:ext uri="{0D108BD9-81ED-4DB2-BD59-A6C34878D82A}">
                    <a16:rowId xmlns:a16="http://schemas.microsoft.com/office/drawing/2014/main" val="10000"/>
                  </a:ext>
                </a:extLst>
              </a:tr>
              <a:tr h="2343075">
                <a:tc>
                  <a:txBody>
                    <a:bodyPr/>
                    <a:lstStyle/>
                    <a:p>
                      <a:pPr marL="0" marR="0" lvl="0" indent="0" algn="l" rtl="0">
                        <a:spcBef>
                          <a:spcPts val="0"/>
                        </a:spcBef>
                        <a:spcAft>
                          <a:spcPts val="0"/>
                        </a:spcAft>
                        <a:buNone/>
                      </a:pPr>
                      <a:r>
                        <a:rPr lang="en-US" sz="2500" u="none" strike="noStrike" cap="none" dirty="0"/>
                        <a:t>“Community of Interest” </a:t>
                      </a:r>
                      <a:br>
                        <a:rPr lang="en-US" sz="2500" u="none" strike="noStrike" cap="none" dirty="0"/>
                      </a:br>
                      <a:r>
                        <a:rPr lang="en-US" sz="2500" u="none" strike="noStrike" cap="none" dirty="0"/>
                        <a:t>Online Tool </a:t>
                      </a:r>
                    </a:p>
                    <a:p>
                      <a:pPr marL="0" marR="0" lvl="0" indent="0" algn="l" rtl="0">
                        <a:spcBef>
                          <a:spcPts val="0"/>
                        </a:spcBef>
                        <a:spcAft>
                          <a:spcPts val="0"/>
                        </a:spcAft>
                        <a:buNone/>
                      </a:pPr>
                      <a:r>
                        <a:rPr lang="en-US" sz="2500" u="none" strike="noStrike" cap="none" dirty="0"/>
                        <a:t>Submissions</a:t>
                      </a:r>
                      <a:endParaRPr dirty="0"/>
                    </a:p>
                    <a:p>
                      <a:pPr marL="0" marR="0" lvl="0" indent="0" algn="l" rtl="0">
                        <a:spcBef>
                          <a:spcPts val="0"/>
                        </a:spcBef>
                        <a:spcAft>
                          <a:spcPts val="0"/>
                        </a:spcAft>
                        <a:buNone/>
                      </a:pPr>
                      <a:endParaRPr sz="2500" dirty="0"/>
                    </a:p>
                    <a:p>
                      <a:pPr marL="0" marR="0" lvl="0" indent="0" algn="l" rtl="0">
                        <a:spcBef>
                          <a:spcPts val="0"/>
                        </a:spcBef>
                        <a:spcAft>
                          <a:spcPts val="0"/>
                        </a:spcAft>
                        <a:buNone/>
                      </a:pPr>
                      <a:endParaRPr sz="2500" dirty="0"/>
                    </a:p>
                    <a:p>
                      <a:pPr marL="0" marR="0" lvl="0" indent="0" algn="l" rtl="0">
                        <a:spcBef>
                          <a:spcPts val="0"/>
                        </a:spcBef>
                        <a:spcAft>
                          <a:spcPts val="0"/>
                        </a:spcAft>
                        <a:buNone/>
                      </a:pPr>
                      <a:endParaRPr sz="2500" dirty="0"/>
                    </a:p>
                  </a:txBody>
                  <a:tcPr marL="91450" marR="91450" marT="41575" marB="41575"/>
                </a:tc>
                <a:tc>
                  <a:txBody>
                    <a:bodyPr/>
                    <a:lstStyle/>
                    <a:p>
                      <a:pPr marL="0" marR="0" lvl="0" indent="0" algn="ctr" rtl="0">
                        <a:spcBef>
                          <a:spcPts val="0"/>
                        </a:spcBef>
                        <a:spcAft>
                          <a:spcPts val="0"/>
                        </a:spcAft>
                        <a:buNone/>
                      </a:pPr>
                      <a:endParaRPr lang="en-US" sz="2500" dirty="0"/>
                    </a:p>
                    <a:p>
                      <a:pPr marL="0" marR="0" lvl="0" indent="0" algn="ctr" rtl="0">
                        <a:spcBef>
                          <a:spcPts val="0"/>
                        </a:spcBef>
                        <a:spcAft>
                          <a:spcPts val="0"/>
                        </a:spcAft>
                        <a:buNone/>
                      </a:pPr>
                      <a:endParaRPr lang="en-US" sz="2500" dirty="0"/>
                    </a:p>
                    <a:p>
                      <a:pPr marL="0" marR="0" lvl="0" indent="0" algn="ctr" rtl="0">
                        <a:spcBef>
                          <a:spcPts val="0"/>
                        </a:spcBef>
                        <a:spcAft>
                          <a:spcPts val="0"/>
                        </a:spcAft>
                        <a:buNone/>
                      </a:pPr>
                      <a:r>
                        <a:rPr lang="en-US" sz="2500" dirty="0"/>
                        <a:t>29</a:t>
                      </a:r>
                      <a:endParaRPr sz="2500" dirty="0"/>
                    </a:p>
                  </a:txBody>
                  <a:tcPr marL="91450" marR="91450" marT="41575" marB="41575"/>
                </a:tc>
                <a:extLst>
                  <a:ext uri="{0D108BD9-81ED-4DB2-BD59-A6C34878D82A}">
                    <a16:rowId xmlns:a16="http://schemas.microsoft.com/office/drawing/2014/main" val="10001"/>
                  </a:ext>
                </a:extLst>
              </a:tr>
              <a:tr h="1118675">
                <a:tc>
                  <a:txBody>
                    <a:bodyPr/>
                    <a:lstStyle/>
                    <a:p>
                      <a:pPr marL="0" marR="0" lvl="0" indent="0" algn="l" rtl="0">
                        <a:lnSpc>
                          <a:spcPct val="100000"/>
                        </a:lnSpc>
                        <a:spcBef>
                          <a:spcPts val="0"/>
                        </a:spcBef>
                        <a:spcAft>
                          <a:spcPts val="0"/>
                        </a:spcAft>
                        <a:buClr>
                          <a:schemeClr val="dk1"/>
                        </a:buClr>
                        <a:buSzPts val="2500"/>
                        <a:buFont typeface="Calibri"/>
                        <a:buNone/>
                      </a:pPr>
                      <a:r>
                        <a:rPr lang="en-US" sz="2500" dirty="0"/>
                        <a:t>Written comments: </a:t>
                      </a:r>
                      <a:br>
                        <a:rPr lang="en-US" sz="2500" dirty="0"/>
                      </a:br>
                      <a:r>
                        <a:rPr lang="en-US" sz="2400" i="1" dirty="0"/>
                        <a:t>Emails, comments on the webpage, or mailed in </a:t>
                      </a:r>
                      <a:endParaRPr dirty="0"/>
                    </a:p>
                  </a:txBody>
                  <a:tcPr marL="91450" marR="91450" marT="41575" marB="41575"/>
                </a:tc>
                <a:tc>
                  <a:txBody>
                    <a:bodyPr/>
                    <a:lstStyle/>
                    <a:p>
                      <a:pPr marL="0" marR="0" lvl="0" indent="0" algn="ctr" rtl="0">
                        <a:spcBef>
                          <a:spcPts val="0"/>
                        </a:spcBef>
                        <a:spcAft>
                          <a:spcPts val="0"/>
                        </a:spcAft>
                        <a:buNone/>
                      </a:pPr>
                      <a:r>
                        <a:rPr lang="en-US" sz="2500" dirty="0"/>
                        <a:t>44 via website</a:t>
                      </a:r>
                    </a:p>
                    <a:p>
                      <a:pPr marL="0" marR="0" lvl="0" indent="0" algn="ctr" rtl="0">
                        <a:spcBef>
                          <a:spcPts val="0"/>
                        </a:spcBef>
                        <a:spcAft>
                          <a:spcPts val="0"/>
                        </a:spcAft>
                        <a:buNone/>
                      </a:pPr>
                      <a:r>
                        <a:rPr lang="en-US" sz="2500" dirty="0"/>
                        <a:t>15 via email </a:t>
                      </a:r>
                      <a:endParaRPr dirty="0"/>
                    </a:p>
                  </a:txBody>
                  <a:tcPr marL="91450" marR="91450" marT="41575" marB="41575"/>
                </a:tc>
                <a:extLst>
                  <a:ext uri="{0D108BD9-81ED-4DB2-BD59-A6C34878D82A}">
                    <a16:rowId xmlns:a16="http://schemas.microsoft.com/office/drawing/2014/main" val="10002"/>
                  </a:ext>
                </a:extLst>
              </a:tr>
              <a:tr h="1118675">
                <a:tc>
                  <a:txBody>
                    <a:bodyPr/>
                    <a:lstStyle/>
                    <a:p>
                      <a:pPr marL="0" marR="0" lvl="0" indent="0" algn="l" rtl="0">
                        <a:lnSpc>
                          <a:spcPct val="100000"/>
                        </a:lnSpc>
                        <a:spcBef>
                          <a:spcPts val="0"/>
                        </a:spcBef>
                        <a:spcAft>
                          <a:spcPts val="0"/>
                        </a:spcAft>
                        <a:buClr>
                          <a:schemeClr val="dk1"/>
                        </a:buClr>
                        <a:buSzPts val="2500"/>
                        <a:buFont typeface="Calibri"/>
                        <a:buNone/>
                      </a:pPr>
                      <a:r>
                        <a:rPr lang="en-US" sz="2500"/>
                        <a:t>Proposed public maps </a:t>
                      </a:r>
                      <a:endParaRPr/>
                    </a:p>
                    <a:p>
                      <a:pPr marL="0" marR="0" lvl="0" indent="0" algn="l" rtl="0">
                        <a:spcBef>
                          <a:spcPts val="0"/>
                        </a:spcBef>
                        <a:spcAft>
                          <a:spcPts val="0"/>
                        </a:spcAft>
                        <a:buNone/>
                      </a:pPr>
                      <a:endParaRPr sz="2500"/>
                    </a:p>
                  </a:txBody>
                  <a:tcPr marL="91450" marR="91450" marT="41575" marB="41575"/>
                </a:tc>
                <a:tc>
                  <a:txBody>
                    <a:bodyPr/>
                    <a:lstStyle/>
                    <a:p>
                      <a:pPr marL="0" marR="0" lvl="0" indent="0" algn="ctr" rtl="0">
                        <a:spcBef>
                          <a:spcPts val="0"/>
                        </a:spcBef>
                        <a:spcAft>
                          <a:spcPts val="0"/>
                        </a:spcAft>
                        <a:buNone/>
                      </a:pPr>
                      <a:r>
                        <a:rPr lang="en-US" sz="2500" dirty="0"/>
                        <a:t>Online mapping program and redistricting data will be available starting October 1</a:t>
                      </a:r>
                      <a:endParaRPr dirty="0"/>
                    </a:p>
                  </a:txBody>
                  <a:tcPr marL="91450" marR="91450" marT="41575" marB="41575"/>
                </a:tc>
                <a:extLst>
                  <a:ext uri="{0D108BD9-81ED-4DB2-BD59-A6C34878D82A}">
                    <a16:rowId xmlns:a16="http://schemas.microsoft.com/office/drawing/2014/main" val="10003"/>
                  </a:ext>
                </a:extLst>
              </a:tr>
            </a:tbl>
          </a:graphicData>
        </a:graphic>
      </p:graphicFrame>
      <p:pic>
        <p:nvPicPr>
          <p:cNvPr id="247" name="Google Shape;247;p7" descr="Map&#10;&#10;Description automatically generated"/>
          <p:cNvPicPr preferRelativeResize="0"/>
          <p:nvPr/>
        </p:nvPicPr>
        <p:blipFill rotWithShape="1">
          <a:blip r:embed="rId3">
            <a:alphaModFix/>
          </a:blip>
          <a:srcRect/>
          <a:stretch/>
        </p:blipFill>
        <p:spPr>
          <a:xfrm>
            <a:off x="4271395" y="1962726"/>
            <a:ext cx="2954944" cy="1954459"/>
          </a:xfrm>
          <a:prstGeom prst="rect">
            <a:avLst/>
          </a:prstGeom>
          <a:noFill/>
          <a:ln>
            <a:noFill/>
          </a:ln>
        </p:spPr>
      </p:pic>
      <p:sp>
        <p:nvSpPr>
          <p:cNvPr id="248" name="Google Shape;248;p7"/>
          <p:cNvSpPr txBox="1"/>
          <p:nvPr/>
        </p:nvSpPr>
        <p:spPr>
          <a:xfrm>
            <a:off x="1619250" y="6436028"/>
            <a:ext cx="86106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Comments are also accepted via phone at (510) 670-5333</a:t>
            </a:r>
            <a:endParaRPr sz="1800" dirty="0">
              <a:solidFill>
                <a:schemeClr val="dk1"/>
              </a:solidFill>
              <a:latin typeface="Calibri"/>
              <a:ea typeface="Calibri"/>
              <a:cs typeface="Calibri"/>
              <a:sym typeface="Calibri"/>
            </a:endParaRPr>
          </a:p>
        </p:txBody>
      </p:sp>
      <p:sp>
        <p:nvSpPr>
          <p:cNvPr id="249" name="Google Shape;249;p7"/>
          <p:cNvSpPr/>
          <p:nvPr/>
        </p:nvSpPr>
        <p:spPr>
          <a:xfrm>
            <a:off x="5355127" y="3225798"/>
            <a:ext cx="393740" cy="304800"/>
          </a:xfrm>
          <a:prstGeom prst="pentagon">
            <a:avLst>
              <a:gd name="hf" fmla="val 105146"/>
              <a:gd name="vf" fmla="val 11055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7"/>
          <p:cNvSpPr/>
          <p:nvPr/>
        </p:nvSpPr>
        <p:spPr>
          <a:xfrm rot="911443">
            <a:off x="3346063" y="2834134"/>
            <a:ext cx="2006629" cy="286162"/>
          </a:xfrm>
          <a:prstGeom prst="lef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p:txBody>
          <a:bodyPr/>
          <a:lstStyle/>
          <a:p>
            <a:r>
              <a:rPr lang="en-US" dirty="0"/>
              <a:t>Redistricting Meeting Schedule</a:t>
            </a:r>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2"/>
          <a:stretch>
            <a:fillRect/>
          </a:stretch>
        </p:blipFill>
        <p:spPr>
          <a:xfrm>
            <a:off x="7846142" y="5952958"/>
            <a:ext cx="3797335" cy="712000"/>
          </a:xfrm>
          <a:prstGeom prst="rect">
            <a:avLst/>
          </a:prstGeom>
        </p:spPr>
      </p:pic>
      <p:graphicFrame>
        <p:nvGraphicFramePr>
          <p:cNvPr id="3" name="Table 2">
            <a:extLst>
              <a:ext uri="{FF2B5EF4-FFF2-40B4-BE49-F238E27FC236}">
                <a16:creationId xmlns:a16="http://schemas.microsoft.com/office/drawing/2014/main" id="{5A1C04FC-0002-4782-B1A1-B9BF79927BE1}"/>
              </a:ext>
            </a:extLst>
          </p:cNvPr>
          <p:cNvGraphicFramePr>
            <a:graphicFrameLocks noGrp="1"/>
          </p:cNvGraphicFramePr>
          <p:nvPr>
            <p:extLst>
              <p:ext uri="{D42A27DB-BD31-4B8C-83A1-F6EECF244321}">
                <p14:modId xmlns:p14="http://schemas.microsoft.com/office/powerpoint/2010/main" val="3372666193"/>
              </p:ext>
            </p:extLst>
          </p:nvPr>
        </p:nvGraphicFramePr>
        <p:xfrm>
          <a:off x="667266" y="1690687"/>
          <a:ext cx="10686534" cy="4209101"/>
        </p:xfrm>
        <a:graphic>
          <a:graphicData uri="http://schemas.openxmlformats.org/drawingml/2006/table">
            <a:tbl>
              <a:tblPr firstRow="1" firstCol="1" bandRow="1">
                <a:tableStyleId>{CBB3389C-7E98-4D7D-AB97-65E7AB18F598}</a:tableStyleId>
              </a:tblPr>
              <a:tblGrid>
                <a:gridCol w="2965620">
                  <a:extLst>
                    <a:ext uri="{9D8B030D-6E8A-4147-A177-3AD203B41FA5}">
                      <a16:colId xmlns:a16="http://schemas.microsoft.com/office/drawing/2014/main" val="3271366828"/>
                    </a:ext>
                  </a:extLst>
                </a:gridCol>
                <a:gridCol w="3719384">
                  <a:extLst>
                    <a:ext uri="{9D8B030D-6E8A-4147-A177-3AD203B41FA5}">
                      <a16:colId xmlns:a16="http://schemas.microsoft.com/office/drawing/2014/main" val="1986902877"/>
                    </a:ext>
                  </a:extLst>
                </a:gridCol>
                <a:gridCol w="4001530">
                  <a:extLst>
                    <a:ext uri="{9D8B030D-6E8A-4147-A177-3AD203B41FA5}">
                      <a16:colId xmlns:a16="http://schemas.microsoft.com/office/drawing/2014/main" val="3700704600"/>
                    </a:ext>
                  </a:extLst>
                </a:gridCol>
              </a:tblGrid>
              <a:tr h="231839">
                <a:tc>
                  <a:txBody>
                    <a:bodyPr/>
                    <a:lstStyle/>
                    <a:p>
                      <a:pPr marL="0" marR="0">
                        <a:spcBef>
                          <a:spcPts val="0"/>
                        </a:spcBef>
                        <a:spcAft>
                          <a:spcPts val="0"/>
                        </a:spcAft>
                      </a:pPr>
                      <a:r>
                        <a:rPr lang="en-US" sz="1600">
                          <a:effectLst/>
                        </a:rPr>
                        <a:t>Board Meeting Date/Time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Action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Content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4703998"/>
                  </a:ext>
                </a:extLst>
              </a:tr>
              <a:tr h="927355">
                <a:tc>
                  <a:txBody>
                    <a:bodyPr/>
                    <a:lstStyle/>
                    <a:p>
                      <a:pPr marL="0" marR="0">
                        <a:spcBef>
                          <a:spcPts val="0"/>
                        </a:spcBef>
                        <a:spcAft>
                          <a:spcPts val="0"/>
                        </a:spcAft>
                      </a:pPr>
                      <a:r>
                        <a:rPr lang="en-US" sz="1600">
                          <a:effectLst/>
                        </a:rPr>
                        <a:t>Tuesday 9/21 at 6pm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Hear a presentation and public comments.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Overview – new rules, criteria, process, outreach activities and schedule (similar to the presentation in April).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9030269"/>
                  </a:ext>
                </a:extLst>
              </a:tr>
              <a:tr h="1159194">
                <a:tc>
                  <a:txBody>
                    <a:bodyPr/>
                    <a:lstStyle/>
                    <a:p>
                      <a:pPr marL="0" marR="0">
                        <a:spcBef>
                          <a:spcPts val="0"/>
                        </a:spcBef>
                        <a:spcAft>
                          <a:spcPts val="0"/>
                        </a:spcAft>
                      </a:pPr>
                      <a:r>
                        <a:rPr lang="en-US" sz="1600">
                          <a:effectLst/>
                        </a:rPr>
                        <a:t>Tuesday 10/12 at 12pm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Hear a presentation and provide direction regarding what scenarios the consultant should explore and bring to the next meeting.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Overview of redistricting data, over/under map of the district population, Overview of COIs and public comments received so far. Preliminary Voting Rights Act review.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8483861"/>
                  </a:ext>
                </a:extLst>
              </a:tr>
              <a:tr h="1391032">
                <a:tc>
                  <a:txBody>
                    <a:bodyPr/>
                    <a:lstStyle/>
                    <a:p>
                      <a:pPr marL="0" marR="0">
                        <a:spcBef>
                          <a:spcPts val="0"/>
                        </a:spcBef>
                        <a:spcAft>
                          <a:spcPts val="0"/>
                        </a:spcAft>
                      </a:pPr>
                      <a:r>
                        <a:rPr lang="en-US" sz="1600">
                          <a:effectLst/>
                        </a:rPr>
                        <a:t>Tuesday 10/26 at 6pm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Select preliminary draft map(s) for further consideration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District mapping visualizations based on Board direction provided at the previous meeting. Review proposed maps received from the public. Review maps and make modifications live as directed by Board.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6739549"/>
                  </a:ext>
                </a:extLst>
              </a:tr>
              <a:tr h="463677">
                <a:tc>
                  <a:txBody>
                    <a:bodyPr/>
                    <a:lstStyle/>
                    <a:p>
                      <a:pPr marL="0" marR="0">
                        <a:spcBef>
                          <a:spcPts val="0"/>
                        </a:spcBef>
                        <a:spcAft>
                          <a:spcPts val="0"/>
                        </a:spcAft>
                      </a:pPr>
                      <a:r>
                        <a:rPr lang="en-US" sz="1600">
                          <a:effectLst/>
                        </a:rPr>
                        <a:t>Tuesday 11/2 at 6pm</a:t>
                      </a:r>
                    </a:p>
                    <a:p>
                      <a:pPr marL="0" marR="0">
                        <a:spcBef>
                          <a:spcPts val="0"/>
                        </a:spcBef>
                        <a:spcAft>
                          <a:spcPts val="0"/>
                        </a:spcAft>
                      </a:pPr>
                      <a:r>
                        <a:rPr lang="en-US" sz="1600">
                          <a:effectLst/>
                        </a:rPr>
                        <a:t>(District meeting per AC Charter)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Review maps, hear from the public, provide direction to staff/consultant.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Overview of preliminary draft maps. Adjust map(s) as directed.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9164297"/>
                  </a:ext>
                </a:extLst>
              </a:tr>
            </a:tbl>
          </a:graphicData>
        </a:graphic>
      </p:graphicFrame>
    </p:spTree>
    <p:extLst>
      <p:ext uri="{BB962C8B-B14F-4D97-AF65-F5344CB8AC3E}">
        <p14:creationId xmlns:p14="http://schemas.microsoft.com/office/powerpoint/2010/main" val="3463439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p:txBody>
          <a:bodyPr/>
          <a:lstStyle/>
          <a:p>
            <a:r>
              <a:rPr lang="en-US" dirty="0"/>
              <a:t>Redistricting Meeting Schedule</a:t>
            </a:r>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2"/>
          <a:stretch>
            <a:fillRect/>
          </a:stretch>
        </p:blipFill>
        <p:spPr>
          <a:xfrm>
            <a:off x="7846142" y="5952958"/>
            <a:ext cx="3797335" cy="712000"/>
          </a:xfrm>
          <a:prstGeom prst="rect">
            <a:avLst/>
          </a:prstGeom>
        </p:spPr>
      </p:pic>
      <p:graphicFrame>
        <p:nvGraphicFramePr>
          <p:cNvPr id="5" name="Table 4">
            <a:extLst>
              <a:ext uri="{FF2B5EF4-FFF2-40B4-BE49-F238E27FC236}">
                <a16:creationId xmlns:a16="http://schemas.microsoft.com/office/drawing/2014/main" id="{13CAA4F5-976A-4B2E-BCCF-02B03374096C}"/>
              </a:ext>
            </a:extLst>
          </p:cNvPr>
          <p:cNvGraphicFramePr>
            <a:graphicFrameLocks noGrp="1"/>
          </p:cNvGraphicFramePr>
          <p:nvPr>
            <p:extLst>
              <p:ext uri="{D42A27DB-BD31-4B8C-83A1-F6EECF244321}">
                <p14:modId xmlns:p14="http://schemas.microsoft.com/office/powerpoint/2010/main" val="3641803960"/>
              </p:ext>
            </p:extLst>
          </p:nvPr>
        </p:nvGraphicFramePr>
        <p:xfrm>
          <a:off x="838200" y="1690689"/>
          <a:ext cx="10381735" cy="4173095"/>
        </p:xfrm>
        <a:graphic>
          <a:graphicData uri="http://schemas.openxmlformats.org/drawingml/2006/table">
            <a:tbl>
              <a:tblPr firstRow="1" firstCol="1" bandRow="1">
                <a:tableStyleId>{CBB3389C-7E98-4D7D-AB97-65E7AB18F598}</a:tableStyleId>
              </a:tblPr>
              <a:tblGrid>
                <a:gridCol w="3148559">
                  <a:extLst>
                    <a:ext uri="{9D8B030D-6E8A-4147-A177-3AD203B41FA5}">
                      <a16:colId xmlns:a16="http://schemas.microsoft.com/office/drawing/2014/main" val="1595058688"/>
                    </a:ext>
                  </a:extLst>
                </a:gridCol>
                <a:gridCol w="3744232">
                  <a:extLst>
                    <a:ext uri="{9D8B030D-6E8A-4147-A177-3AD203B41FA5}">
                      <a16:colId xmlns:a16="http://schemas.microsoft.com/office/drawing/2014/main" val="998868146"/>
                    </a:ext>
                  </a:extLst>
                </a:gridCol>
                <a:gridCol w="3488944">
                  <a:extLst>
                    <a:ext uri="{9D8B030D-6E8A-4147-A177-3AD203B41FA5}">
                      <a16:colId xmlns:a16="http://schemas.microsoft.com/office/drawing/2014/main" val="2617445527"/>
                    </a:ext>
                  </a:extLst>
                </a:gridCol>
              </a:tblGrid>
              <a:tr h="278206">
                <a:tc>
                  <a:txBody>
                    <a:bodyPr/>
                    <a:lstStyle/>
                    <a:p>
                      <a:pPr marL="0" marR="0">
                        <a:spcBef>
                          <a:spcPts val="0"/>
                        </a:spcBef>
                        <a:spcAft>
                          <a:spcPts val="0"/>
                        </a:spcAft>
                      </a:pPr>
                      <a:r>
                        <a:rPr lang="en-US" sz="1600">
                          <a:effectLst/>
                        </a:rPr>
                        <a:t>Board Meeting Date/Time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Action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Content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3357660"/>
                  </a:ext>
                </a:extLst>
              </a:tr>
              <a:tr h="834619">
                <a:tc>
                  <a:txBody>
                    <a:bodyPr/>
                    <a:lstStyle/>
                    <a:p>
                      <a:pPr marL="0" marR="0">
                        <a:spcBef>
                          <a:spcPts val="0"/>
                        </a:spcBef>
                        <a:spcAft>
                          <a:spcPts val="0"/>
                        </a:spcAft>
                      </a:pPr>
                      <a:r>
                        <a:rPr lang="en-US" sz="1600">
                          <a:effectLst/>
                        </a:rPr>
                        <a:t>Thursday 11/4 at 6pm</a:t>
                      </a:r>
                    </a:p>
                    <a:p>
                      <a:pPr marL="0" marR="0">
                        <a:spcBef>
                          <a:spcPts val="0"/>
                        </a:spcBef>
                        <a:spcAft>
                          <a:spcPts val="0"/>
                        </a:spcAft>
                      </a:pPr>
                      <a:r>
                        <a:rPr lang="en-US" sz="1600">
                          <a:effectLst/>
                        </a:rPr>
                        <a:t>(District meeting per AC Charter)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Review maps, hear from the public, narrow down maps for consideration, and provide direction to staff/consultant.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Overview of draft maps. Adjust map(s) as directed.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6419462"/>
                  </a:ext>
                </a:extLst>
              </a:tr>
              <a:tr h="1112825">
                <a:tc>
                  <a:txBody>
                    <a:bodyPr/>
                    <a:lstStyle/>
                    <a:p>
                      <a:pPr marL="0" marR="0">
                        <a:spcBef>
                          <a:spcPts val="0"/>
                        </a:spcBef>
                        <a:spcAft>
                          <a:spcPts val="0"/>
                        </a:spcAft>
                      </a:pPr>
                      <a:r>
                        <a:rPr lang="en-US" sz="1600">
                          <a:effectLst/>
                        </a:rPr>
                        <a:t>Tuesday 11/16 at 6pm</a:t>
                      </a:r>
                    </a:p>
                    <a:p>
                      <a:pPr marL="0" marR="0">
                        <a:spcBef>
                          <a:spcPts val="0"/>
                        </a:spcBef>
                        <a:spcAft>
                          <a:spcPts val="0"/>
                        </a:spcAft>
                      </a:pPr>
                      <a:r>
                        <a:rPr lang="en-US" sz="1600">
                          <a:effectLst/>
                        </a:rPr>
                        <a:t>(District meeting per AC Charter)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Review maps, hear from the public, narrow down (1-2) maps for consideration, and provide direction to staff/consultant.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Overview of draft maps. Adjust map(s) as directed.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4740358"/>
                  </a:ext>
                </a:extLst>
              </a:tr>
              <a:tr h="834619">
                <a:tc>
                  <a:txBody>
                    <a:bodyPr/>
                    <a:lstStyle/>
                    <a:p>
                      <a:pPr marL="0" marR="0">
                        <a:spcBef>
                          <a:spcPts val="0"/>
                        </a:spcBef>
                        <a:spcAft>
                          <a:spcPts val="0"/>
                        </a:spcAft>
                      </a:pPr>
                      <a:r>
                        <a:rPr lang="en-US" sz="1600">
                          <a:effectLst/>
                        </a:rPr>
                        <a:t>Tuesday 11/23 at 6pm</a:t>
                      </a:r>
                    </a:p>
                    <a:p>
                      <a:pPr marL="0" marR="0">
                        <a:spcBef>
                          <a:spcPts val="0"/>
                        </a:spcBef>
                        <a:spcAft>
                          <a:spcPts val="0"/>
                        </a:spcAft>
                      </a:pPr>
                      <a:r>
                        <a:rPr lang="en-US" sz="1600">
                          <a:effectLst/>
                        </a:rPr>
                        <a:t>(District meeting per AC Charter)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Review maps, hear from the public, narrow down to a map for consideration, and provide direction to staff/consultant.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Overview of draft maps. Adjust map as directed.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2032420"/>
                  </a:ext>
                </a:extLst>
              </a:tr>
              <a:tr h="556414">
                <a:tc>
                  <a:txBody>
                    <a:bodyPr/>
                    <a:lstStyle/>
                    <a:p>
                      <a:pPr marL="0" marR="0">
                        <a:spcBef>
                          <a:spcPts val="0"/>
                        </a:spcBef>
                        <a:spcAft>
                          <a:spcPts val="0"/>
                        </a:spcAft>
                      </a:pPr>
                      <a:r>
                        <a:rPr lang="en-US" sz="1600" dirty="0">
                          <a:effectLst/>
                        </a:rPr>
                        <a:t>Thursday 12/2 at 6pm</a:t>
                      </a:r>
                    </a:p>
                    <a:p>
                      <a:pPr marL="0" marR="0">
                        <a:spcBef>
                          <a:spcPts val="0"/>
                        </a:spcBef>
                        <a:spcAft>
                          <a:spcPts val="0"/>
                        </a:spcAft>
                      </a:pPr>
                      <a:r>
                        <a:rPr lang="en-US" sz="1600" dirty="0">
                          <a:effectLst/>
                        </a:rPr>
                        <a:t>(District meeting per AC Charter)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Review maps, hear from the public, and approve map for adoption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Overview of map. Make final map adjustments.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155798"/>
                  </a:ext>
                </a:extLst>
              </a:tr>
              <a:tr h="278206">
                <a:tc>
                  <a:txBody>
                    <a:bodyPr/>
                    <a:lstStyle/>
                    <a:p>
                      <a:pPr marL="0" marR="0">
                        <a:spcBef>
                          <a:spcPts val="0"/>
                        </a:spcBef>
                        <a:spcAft>
                          <a:spcPts val="0"/>
                        </a:spcAft>
                      </a:pPr>
                      <a:r>
                        <a:rPr lang="en-US" sz="1600" dirty="0">
                          <a:effectLst/>
                        </a:rPr>
                        <a:t>Tuesday, 12/7 at 12pm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First Reading of Ordinance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Overview of map and ordinance.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0256642"/>
                  </a:ext>
                </a:extLst>
              </a:tr>
              <a:tr h="278206">
                <a:tc>
                  <a:txBody>
                    <a:bodyPr/>
                    <a:lstStyle/>
                    <a:p>
                      <a:pPr marL="0" marR="0">
                        <a:spcBef>
                          <a:spcPts val="0"/>
                        </a:spcBef>
                        <a:spcAft>
                          <a:spcPts val="0"/>
                        </a:spcAft>
                        <a:tabLst>
                          <a:tab pos="288925" algn="l"/>
                        </a:tabLst>
                      </a:pPr>
                      <a:r>
                        <a:rPr lang="en-US" sz="1600">
                          <a:effectLst/>
                        </a:rPr>
                        <a:t>Tuesday, 12/14 at 12pm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Second Reading of Ordinance</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effectLst/>
                        </a:rPr>
                        <a:t> Adopt Final Map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2553981"/>
                  </a:ext>
                </a:extLst>
              </a:tr>
            </a:tbl>
          </a:graphicData>
        </a:graphic>
      </p:graphicFrame>
    </p:spTree>
    <p:extLst>
      <p:ext uri="{BB962C8B-B14F-4D97-AF65-F5344CB8AC3E}">
        <p14:creationId xmlns:p14="http://schemas.microsoft.com/office/powerpoint/2010/main" val="3890706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A picture containing grass, outdoor, sky, field&#10;&#10;Description automatically generated"/>
          <p:cNvPicPr preferRelativeResize="0"/>
          <p:nvPr/>
        </p:nvPicPr>
        <p:blipFill rotWithShape="1">
          <a:blip r:embed="rId3">
            <a:alphaModFix amt="20000"/>
          </a:blip>
          <a:srcRect/>
          <a:stretch/>
        </p:blipFill>
        <p:spPr>
          <a:xfrm>
            <a:off x="-228600" y="-800101"/>
            <a:ext cx="12420600" cy="8458202"/>
          </a:xfrm>
          <a:prstGeom prst="rect">
            <a:avLst/>
          </a:prstGeom>
          <a:noFill/>
          <a:ln>
            <a:noFill/>
          </a:ln>
        </p:spPr>
      </p:pic>
      <p:sp>
        <p:nvSpPr>
          <p:cNvPr id="91" name="Google Shape;91;p1"/>
          <p:cNvSpPr txBox="1"/>
          <p:nvPr/>
        </p:nvSpPr>
        <p:spPr>
          <a:xfrm>
            <a:off x="1524000" y="2910844"/>
            <a:ext cx="9144000" cy="1645200"/>
          </a:xfrm>
          <a:prstGeom prst="rect">
            <a:avLst/>
          </a:prstGeom>
          <a:noFill/>
          <a:ln>
            <a:noFill/>
          </a:ln>
        </p:spPr>
        <p:txBody>
          <a:bodyPr spcFirstLastPara="1" wrap="square" lIns="0" tIns="45700" rIns="18275" bIns="45700" anchor="t" anchorCtr="0">
            <a:noAutofit/>
          </a:bodyPr>
          <a:lstStyle/>
          <a:p>
            <a:pPr marL="0" marR="45720" lvl="0" indent="0" algn="ctr" rtl="0">
              <a:lnSpc>
                <a:spcPct val="100000"/>
              </a:lnSpc>
              <a:spcBef>
                <a:spcPts val="0"/>
              </a:spcBef>
              <a:spcAft>
                <a:spcPts val="0"/>
              </a:spcAft>
              <a:buClr>
                <a:schemeClr val="accent3"/>
              </a:buClr>
              <a:buSzPts val="2660"/>
              <a:buFont typeface="Noto Sans Symbols"/>
              <a:buNone/>
            </a:pPr>
            <a:r>
              <a:rPr lang="en-US" sz="4400" b="1" i="0" u="none" strike="noStrike" cap="none" dirty="0">
                <a:solidFill>
                  <a:schemeClr val="accent1">
                    <a:lumMod val="75000"/>
                  </a:schemeClr>
                </a:solidFill>
                <a:latin typeface="Arial"/>
                <a:ea typeface="Arial"/>
                <a:cs typeface="Arial"/>
                <a:sym typeface="Arial"/>
              </a:rPr>
              <a:t>QUESTIONS?</a:t>
            </a:r>
            <a:endParaRPr sz="4400" b="1" i="0" u="none" strike="noStrike" cap="none" dirty="0">
              <a:solidFill>
                <a:schemeClr val="accent1">
                  <a:lumMod val="75000"/>
                </a:schemeClr>
              </a:solidFill>
              <a:latin typeface="Arial"/>
              <a:ea typeface="Arial"/>
              <a:cs typeface="Arial"/>
              <a:sym typeface="Arial"/>
            </a:endParaRPr>
          </a:p>
        </p:txBody>
      </p:sp>
      <p:sp>
        <p:nvSpPr>
          <p:cNvPr id="93" name="Google Shape;93;p1"/>
          <p:cNvSpPr txBox="1"/>
          <p:nvPr/>
        </p:nvSpPr>
        <p:spPr>
          <a:xfrm>
            <a:off x="1829973" y="5888390"/>
            <a:ext cx="8810100" cy="969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900" b="0" i="0" u="sng" strike="noStrike" cap="none">
                <a:solidFill>
                  <a:schemeClr val="accen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https://redistricting2021.acgov.org</a:t>
            </a:r>
            <a:endParaRPr sz="3900">
              <a:solidFill>
                <a:schemeClr val="accen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770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247650" y="365125"/>
            <a:ext cx="55530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Background</a:t>
            </a:r>
            <a:endParaRPr/>
          </a:p>
        </p:txBody>
      </p:sp>
      <p:sp>
        <p:nvSpPr>
          <p:cNvPr id="114" name="Google Shape;114;p4"/>
          <p:cNvSpPr txBox="1">
            <a:spLocks noGrp="1"/>
          </p:cNvSpPr>
          <p:nvPr>
            <p:ph type="body" idx="1"/>
          </p:nvPr>
        </p:nvSpPr>
        <p:spPr>
          <a:xfrm>
            <a:off x="247650" y="1628775"/>
            <a:ext cx="5779524" cy="4864200"/>
          </a:xfrm>
          <a:prstGeom prst="rect">
            <a:avLst/>
          </a:prstGeom>
          <a:noFill/>
          <a:ln>
            <a:noFill/>
          </a:ln>
        </p:spPr>
        <p:txBody>
          <a:bodyPr spcFirstLastPara="1" wrap="square" lIns="91425" tIns="45700" rIns="91425" bIns="45700" anchor="t" anchorCtr="0">
            <a:noAutofit/>
          </a:bodyPr>
          <a:lstStyle/>
          <a:p>
            <a:pPr marL="374650" lvl="0" indent="-374650" algn="l" rtl="0">
              <a:lnSpc>
                <a:spcPct val="80000"/>
              </a:lnSpc>
              <a:spcBef>
                <a:spcPts val="1000"/>
              </a:spcBef>
              <a:spcAft>
                <a:spcPts val="0"/>
              </a:spcAft>
              <a:buClr>
                <a:srgbClr val="0BD0D9"/>
              </a:buClr>
              <a:buSzPts val="2200"/>
              <a:buFont typeface="Calibri"/>
              <a:buChar char="●"/>
            </a:pPr>
            <a:r>
              <a:rPr lang="en-US" dirty="0"/>
              <a:t>The County of Alameda has 5 Board of Supervisor districts</a:t>
            </a:r>
            <a:br>
              <a:rPr lang="en-US" dirty="0"/>
            </a:br>
            <a:endParaRPr lang="en-US" dirty="0">
              <a:solidFill>
                <a:schemeClr val="lt1"/>
              </a:solidFill>
            </a:endParaRPr>
          </a:p>
          <a:p>
            <a:pPr marL="374650" lvl="0" indent="-374650" algn="l" rtl="0">
              <a:lnSpc>
                <a:spcPct val="80000"/>
              </a:lnSpc>
              <a:spcBef>
                <a:spcPts val="1000"/>
              </a:spcBef>
              <a:spcAft>
                <a:spcPts val="0"/>
              </a:spcAft>
              <a:buClr>
                <a:srgbClr val="0BD0D9"/>
              </a:buClr>
              <a:buSzPts val="2200"/>
              <a:buFont typeface="Calibri"/>
              <a:buChar char="●"/>
            </a:pPr>
            <a:r>
              <a:rPr lang="en-US" dirty="0"/>
              <a:t>Members of the County Board of Supervisors must live in their district to be eligible to represent it</a:t>
            </a:r>
            <a:br>
              <a:rPr lang="en-US" dirty="0"/>
            </a:br>
            <a:endParaRPr lang="en-US" dirty="0">
              <a:solidFill>
                <a:schemeClr val="lt1"/>
              </a:solidFill>
            </a:endParaRPr>
          </a:p>
          <a:p>
            <a:pPr marL="374650" lvl="0" indent="-374650" algn="l" rtl="0">
              <a:lnSpc>
                <a:spcPct val="80000"/>
              </a:lnSpc>
              <a:spcBef>
                <a:spcPts val="1000"/>
              </a:spcBef>
              <a:spcAft>
                <a:spcPts val="0"/>
              </a:spcAft>
              <a:buClr>
                <a:srgbClr val="0BD0D9"/>
              </a:buClr>
              <a:buSzPts val="2200"/>
              <a:buFont typeface="Calibri"/>
              <a:buChar char="●"/>
            </a:pPr>
            <a:r>
              <a:rPr lang="en-US" dirty="0"/>
              <a:t>Voters in each district elect the County Supervisor for their district</a:t>
            </a:r>
          </a:p>
          <a:p>
            <a:pPr marL="5383" lvl="0" indent="0" algn="l" rtl="0">
              <a:lnSpc>
                <a:spcPct val="100000"/>
              </a:lnSpc>
              <a:spcBef>
                <a:spcPts val="0"/>
              </a:spcBef>
              <a:spcAft>
                <a:spcPts val="0"/>
              </a:spcAft>
              <a:buClr>
                <a:srgbClr val="0BD0D9"/>
              </a:buClr>
              <a:buSzPts val="2200"/>
              <a:buNone/>
            </a:pPr>
            <a:endParaRPr sz="3000" dirty="0"/>
          </a:p>
        </p:txBody>
      </p:sp>
      <p:pic>
        <p:nvPicPr>
          <p:cNvPr id="115" name="Google Shape;115;p4"/>
          <p:cNvPicPr preferRelativeResize="0"/>
          <p:nvPr/>
        </p:nvPicPr>
        <p:blipFill rotWithShape="1">
          <a:blip r:embed="rId3">
            <a:alphaModFix/>
          </a:blip>
          <a:srcRect/>
          <a:stretch/>
        </p:blipFill>
        <p:spPr>
          <a:xfrm>
            <a:off x="6096000" y="0"/>
            <a:ext cx="6096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p:txBody>
          <a:bodyPr/>
          <a:lstStyle/>
          <a:p>
            <a:r>
              <a:rPr lang="en-US" dirty="0"/>
              <a:t>Districting versus Redistricting</a:t>
            </a:r>
          </a:p>
        </p:txBody>
      </p:sp>
      <p:sp>
        <p:nvSpPr>
          <p:cNvPr id="3" name="Text Placeholder 2">
            <a:extLst>
              <a:ext uri="{FF2B5EF4-FFF2-40B4-BE49-F238E27FC236}">
                <a16:creationId xmlns:a16="http://schemas.microsoft.com/office/drawing/2014/main" id="{C1EF623A-B92B-454F-ACC6-45965B36F38F}"/>
              </a:ext>
            </a:extLst>
          </p:cNvPr>
          <p:cNvSpPr>
            <a:spLocks noGrp="1"/>
          </p:cNvSpPr>
          <p:nvPr>
            <p:ph type="body" idx="1"/>
          </p:nvPr>
        </p:nvSpPr>
        <p:spPr>
          <a:xfrm>
            <a:off x="961218" y="1825625"/>
            <a:ext cx="9982085" cy="4351338"/>
          </a:xfrm>
        </p:spPr>
        <p:txBody>
          <a:bodyPr>
            <a:normAutofit/>
          </a:bodyPr>
          <a:lstStyle/>
          <a:p>
            <a:pPr marL="374650" lvl="0" indent="-374650" algn="l" rtl="0">
              <a:lnSpc>
                <a:spcPct val="80000"/>
              </a:lnSpc>
              <a:spcBef>
                <a:spcPts val="0"/>
              </a:spcBef>
              <a:spcAft>
                <a:spcPts val="0"/>
              </a:spcAft>
              <a:buClr>
                <a:srgbClr val="0BD0D9"/>
              </a:buClr>
              <a:buSzPts val="2200"/>
              <a:buFont typeface="Calibri"/>
              <a:buChar char="●"/>
              <a:tabLst>
                <a:tab pos="395288" algn="l"/>
              </a:tabLst>
            </a:pPr>
            <a:r>
              <a:rPr lang="en-US" sz="2400" dirty="0">
                <a:highlight>
                  <a:schemeClr val="lt1"/>
                </a:highlight>
              </a:rPr>
              <a:t>Districting is the process of creating districts where there were none before</a:t>
            </a:r>
          </a:p>
          <a:p>
            <a:pPr marL="374650" lvl="0" indent="-374650" algn="l" rtl="0">
              <a:lnSpc>
                <a:spcPct val="80000"/>
              </a:lnSpc>
              <a:spcBef>
                <a:spcPts val="1000"/>
              </a:spcBef>
              <a:spcAft>
                <a:spcPts val="0"/>
              </a:spcAft>
              <a:buClr>
                <a:srgbClr val="0BD0D9"/>
              </a:buClr>
              <a:buSzPts val="2200"/>
              <a:buFont typeface="Calibri"/>
              <a:buChar char="●"/>
              <a:tabLst>
                <a:tab pos="395288" algn="l"/>
              </a:tabLst>
            </a:pPr>
            <a:r>
              <a:rPr lang="en-US" sz="2400" dirty="0">
                <a:highlight>
                  <a:schemeClr val="lt1"/>
                </a:highlight>
              </a:rPr>
              <a:t>Redistricting is the process of adjusting the existing district boundaries</a:t>
            </a:r>
          </a:p>
          <a:p>
            <a:pPr marL="374650" lvl="0" indent="-374650" algn="l" rtl="0">
              <a:lnSpc>
                <a:spcPct val="80000"/>
              </a:lnSpc>
              <a:spcBef>
                <a:spcPts val="1000"/>
              </a:spcBef>
              <a:spcAft>
                <a:spcPts val="0"/>
              </a:spcAft>
              <a:buClr>
                <a:srgbClr val="0BD0D9"/>
              </a:buClr>
              <a:buSzPts val="2200"/>
              <a:buFont typeface="Calibri"/>
              <a:buChar char="●"/>
              <a:tabLst>
                <a:tab pos="395288" algn="l"/>
              </a:tabLst>
            </a:pPr>
            <a:r>
              <a:rPr lang="en-US" sz="2400" dirty="0">
                <a:highlight>
                  <a:schemeClr val="lt1"/>
                </a:highlight>
              </a:rPr>
              <a:t>Redistricting usually happens every 10 years after the release of the decennial Census data</a:t>
            </a:r>
          </a:p>
          <a:p>
            <a:pPr marL="374650" lvl="0" indent="-374650" algn="l" rtl="0">
              <a:lnSpc>
                <a:spcPct val="80000"/>
              </a:lnSpc>
              <a:spcBef>
                <a:spcPts val="1000"/>
              </a:spcBef>
              <a:spcAft>
                <a:spcPts val="0"/>
              </a:spcAft>
              <a:buClr>
                <a:srgbClr val="0BD0D9"/>
              </a:buClr>
              <a:buSzPts val="2200"/>
              <a:buFont typeface="Calibri"/>
              <a:buChar char="●"/>
              <a:tabLst>
                <a:tab pos="395288" algn="l"/>
              </a:tabLst>
            </a:pPr>
            <a:r>
              <a:rPr lang="en-US" sz="2400" dirty="0">
                <a:highlight>
                  <a:schemeClr val="lt1"/>
                </a:highlight>
              </a:rPr>
              <a:t>Decennial Census data are used to equalize the populations of the districts </a:t>
            </a:r>
          </a:p>
          <a:p>
            <a:pPr marL="374650" lvl="0" indent="-374650" algn="l" rtl="0">
              <a:lnSpc>
                <a:spcPct val="80000"/>
              </a:lnSpc>
              <a:spcBef>
                <a:spcPts val="1000"/>
              </a:spcBef>
              <a:spcAft>
                <a:spcPts val="0"/>
              </a:spcAft>
              <a:buClr>
                <a:srgbClr val="0BD0D9"/>
              </a:buClr>
              <a:buSzPts val="2200"/>
              <a:buFont typeface="Calibri"/>
              <a:buChar char="●"/>
              <a:tabLst>
                <a:tab pos="395288" algn="l"/>
              </a:tabLst>
            </a:pPr>
            <a:r>
              <a:rPr lang="en-US" sz="2400" dirty="0">
                <a:highlight>
                  <a:schemeClr val="lt1"/>
                </a:highlight>
              </a:rPr>
              <a:t>Redistricting provides the opportunity to bring the existing districts into compliance with all redistricting criteria </a:t>
            </a:r>
          </a:p>
          <a:p>
            <a:pPr marL="0" lvl="0" indent="0" algn="l" rtl="0">
              <a:lnSpc>
                <a:spcPct val="80000"/>
              </a:lnSpc>
              <a:spcBef>
                <a:spcPts val="1000"/>
              </a:spcBef>
              <a:spcAft>
                <a:spcPts val="0"/>
              </a:spcAft>
              <a:buClr>
                <a:srgbClr val="0BD0D9"/>
              </a:buClr>
              <a:buSzPts val="2200"/>
              <a:buNone/>
            </a:pPr>
            <a:endParaRPr lang="en-US" sz="2400" dirty="0"/>
          </a:p>
          <a:p>
            <a:pPr marL="114300" indent="0">
              <a:buNone/>
            </a:pPr>
            <a:endParaRPr lang="en-US" dirty="0"/>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2"/>
          <a:stretch>
            <a:fillRect/>
          </a:stretch>
        </p:blipFill>
        <p:spPr>
          <a:xfrm>
            <a:off x="7846142" y="5952958"/>
            <a:ext cx="3797335" cy="712000"/>
          </a:xfrm>
          <a:prstGeom prst="rect">
            <a:avLst/>
          </a:prstGeom>
        </p:spPr>
      </p:pic>
    </p:spTree>
    <p:extLst>
      <p:ext uri="{BB962C8B-B14F-4D97-AF65-F5344CB8AC3E}">
        <p14:creationId xmlns:p14="http://schemas.microsoft.com/office/powerpoint/2010/main" val="59806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p:txBody>
          <a:bodyPr/>
          <a:lstStyle/>
          <a:p>
            <a:r>
              <a:rPr lang="en-US" dirty="0"/>
              <a:t>Laws Governing Redistricting</a:t>
            </a:r>
          </a:p>
        </p:txBody>
      </p:sp>
      <p:sp>
        <p:nvSpPr>
          <p:cNvPr id="3" name="Text Placeholder 2">
            <a:extLst>
              <a:ext uri="{FF2B5EF4-FFF2-40B4-BE49-F238E27FC236}">
                <a16:creationId xmlns:a16="http://schemas.microsoft.com/office/drawing/2014/main" id="{C1EF623A-B92B-454F-ACC6-45965B36F38F}"/>
              </a:ext>
            </a:extLst>
          </p:cNvPr>
          <p:cNvSpPr>
            <a:spLocks noGrp="1"/>
          </p:cNvSpPr>
          <p:nvPr>
            <p:ph type="body" idx="1"/>
          </p:nvPr>
        </p:nvSpPr>
        <p:spPr/>
        <p:txBody>
          <a:bodyPr/>
          <a:lstStyle/>
          <a:p>
            <a:pPr marL="457200" lvl="0" indent="-368300" algn="l" rtl="0">
              <a:spcBef>
                <a:spcPts val="0"/>
              </a:spcBef>
              <a:spcAft>
                <a:spcPts val="0"/>
              </a:spcAft>
              <a:buClr>
                <a:srgbClr val="0BD0D9"/>
              </a:buClr>
              <a:buSzPts val="2200"/>
              <a:buFont typeface="Calibri"/>
              <a:buChar char="●"/>
            </a:pPr>
            <a:r>
              <a:rPr lang="en-US" dirty="0"/>
              <a:t>U.S. and CA Constitutions</a:t>
            </a:r>
            <a:endParaRPr lang="en-US" sz="2400" dirty="0"/>
          </a:p>
          <a:p>
            <a:pPr marL="381000" lvl="0" indent="0" algn="l" rtl="0">
              <a:spcBef>
                <a:spcPts val="0"/>
              </a:spcBef>
              <a:spcAft>
                <a:spcPts val="0"/>
              </a:spcAft>
              <a:buNone/>
            </a:pPr>
            <a:endParaRPr lang="en-US" sz="2400" dirty="0"/>
          </a:p>
          <a:p>
            <a:pPr marL="457200" lvl="0" indent="-368300" algn="l" rtl="0">
              <a:spcBef>
                <a:spcPts val="0"/>
              </a:spcBef>
              <a:spcAft>
                <a:spcPts val="0"/>
              </a:spcAft>
              <a:buClr>
                <a:srgbClr val="0BD0D9"/>
              </a:buClr>
              <a:buSzPts val="2200"/>
              <a:buFont typeface="Calibri"/>
              <a:buChar char="●"/>
            </a:pPr>
            <a:r>
              <a:rPr lang="en-US" dirty="0"/>
              <a:t>Federal Law</a:t>
            </a:r>
            <a:endParaRPr lang="en-US" sz="2400" dirty="0"/>
          </a:p>
          <a:p>
            <a:pPr marL="914400" lvl="1" indent="-381000" algn="l" rtl="0">
              <a:spcBef>
                <a:spcPts val="0"/>
              </a:spcBef>
              <a:spcAft>
                <a:spcPts val="0"/>
              </a:spcAft>
              <a:buClr>
                <a:srgbClr val="0BD0D9"/>
              </a:buClr>
              <a:buSzPts val="2400"/>
              <a:buFont typeface="Calibri"/>
              <a:buChar char="○"/>
            </a:pPr>
            <a:r>
              <a:rPr lang="en-US" dirty="0"/>
              <a:t>Voting Rights Act</a:t>
            </a:r>
            <a:endParaRPr lang="en-US" sz="2800" dirty="0"/>
          </a:p>
          <a:p>
            <a:pPr marL="0" lvl="0" indent="0" algn="l" rtl="0">
              <a:spcBef>
                <a:spcPts val="0"/>
              </a:spcBef>
              <a:spcAft>
                <a:spcPts val="0"/>
              </a:spcAft>
              <a:buNone/>
            </a:pPr>
            <a:endParaRPr lang="en-US" sz="2400" dirty="0"/>
          </a:p>
          <a:p>
            <a:pPr marL="457200" lvl="0" indent="-368300" algn="l" rtl="0">
              <a:spcBef>
                <a:spcPts val="0"/>
              </a:spcBef>
              <a:spcAft>
                <a:spcPts val="0"/>
              </a:spcAft>
              <a:buClr>
                <a:srgbClr val="0BD0D9"/>
              </a:buClr>
              <a:buSzPts val="2200"/>
              <a:buFont typeface="Calibri"/>
              <a:buChar char="●"/>
            </a:pPr>
            <a:r>
              <a:rPr lang="en-US" dirty="0"/>
              <a:t>California Elections Code</a:t>
            </a:r>
            <a:endParaRPr lang="en-US" sz="2600" dirty="0">
              <a:solidFill>
                <a:schemeClr val="lt1"/>
              </a:solidFill>
            </a:endParaRPr>
          </a:p>
          <a:p>
            <a:pPr marL="0" lvl="0" indent="177800" algn="l" rtl="0">
              <a:spcBef>
                <a:spcPts val="0"/>
              </a:spcBef>
              <a:spcAft>
                <a:spcPts val="0"/>
              </a:spcAft>
              <a:buNone/>
            </a:pPr>
            <a:endParaRPr lang="en-US" dirty="0"/>
          </a:p>
          <a:p>
            <a:pPr marL="457200" lvl="0" indent="-368300" algn="l" rtl="0">
              <a:spcBef>
                <a:spcPts val="0"/>
              </a:spcBef>
              <a:spcAft>
                <a:spcPts val="0"/>
              </a:spcAft>
              <a:buClr>
                <a:srgbClr val="0BD0D9"/>
              </a:buClr>
              <a:buSzPts val="2200"/>
              <a:buFont typeface="Calibri"/>
              <a:buChar char="●"/>
            </a:pPr>
            <a:r>
              <a:rPr lang="en-US" dirty="0"/>
              <a:t>Alameda County Charter and Administrative Code</a:t>
            </a:r>
            <a:endParaRPr lang="en-US" sz="3000" dirty="0"/>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2"/>
          <a:stretch>
            <a:fillRect/>
          </a:stretch>
        </p:blipFill>
        <p:spPr>
          <a:xfrm>
            <a:off x="7846142" y="5952958"/>
            <a:ext cx="3797335" cy="712000"/>
          </a:xfrm>
          <a:prstGeom prst="rect">
            <a:avLst/>
          </a:prstGeom>
        </p:spPr>
      </p:pic>
    </p:spTree>
    <p:extLst>
      <p:ext uri="{BB962C8B-B14F-4D97-AF65-F5344CB8AC3E}">
        <p14:creationId xmlns:p14="http://schemas.microsoft.com/office/powerpoint/2010/main" val="118849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p:txBody>
          <a:bodyPr/>
          <a:lstStyle/>
          <a:p>
            <a:r>
              <a:rPr lang="en-US" dirty="0"/>
              <a:t>FAIR MAPS Act - Overview</a:t>
            </a:r>
          </a:p>
        </p:txBody>
      </p:sp>
      <p:sp>
        <p:nvSpPr>
          <p:cNvPr id="3" name="Text Placeholder 2">
            <a:extLst>
              <a:ext uri="{FF2B5EF4-FFF2-40B4-BE49-F238E27FC236}">
                <a16:creationId xmlns:a16="http://schemas.microsoft.com/office/drawing/2014/main" id="{C1EF623A-B92B-454F-ACC6-45965B36F38F}"/>
              </a:ext>
            </a:extLst>
          </p:cNvPr>
          <p:cNvSpPr>
            <a:spLocks noGrp="1"/>
          </p:cNvSpPr>
          <p:nvPr>
            <p:ph type="body" idx="1"/>
          </p:nvPr>
        </p:nvSpPr>
        <p:spPr/>
        <p:txBody>
          <a:bodyPr>
            <a:normAutofit/>
          </a:bodyPr>
          <a:lstStyle/>
          <a:p>
            <a:pPr marL="457200" lvl="0" indent="-355600" algn="l" rtl="0">
              <a:lnSpc>
                <a:spcPct val="115000"/>
              </a:lnSpc>
              <a:spcBef>
                <a:spcPts val="360"/>
              </a:spcBef>
              <a:spcAft>
                <a:spcPts val="0"/>
              </a:spcAft>
              <a:buClr>
                <a:srgbClr val="0BD0D9"/>
              </a:buClr>
              <a:buSzPts val="2000"/>
              <a:buFont typeface="Arial"/>
              <a:buChar char="●"/>
            </a:pPr>
            <a:r>
              <a:rPr lang="en-US" sz="2400" dirty="0"/>
              <a:t>“</a:t>
            </a:r>
            <a:r>
              <a:rPr lang="en-US" sz="2400" b="1" dirty="0"/>
              <a:t>F</a:t>
            </a:r>
            <a:r>
              <a:rPr lang="en-US" sz="2400" dirty="0"/>
              <a:t>air </a:t>
            </a:r>
            <a:r>
              <a:rPr lang="en-US" sz="2400" b="1" dirty="0"/>
              <a:t>A</a:t>
            </a:r>
            <a:r>
              <a:rPr lang="en-US" sz="2400" dirty="0"/>
              <a:t>nd </a:t>
            </a:r>
            <a:r>
              <a:rPr lang="en-US" sz="2400" b="1" dirty="0"/>
              <a:t>I</a:t>
            </a:r>
            <a:r>
              <a:rPr lang="en-US" sz="2400" dirty="0"/>
              <a:t>nclusive </a:t>
            </a:r>
            <a:r>
              <a:rPr lang="en-US" sz="2400" b="1" dirty="0"/>
              <a:t>R</a:t>
            </a:r>
            <a:r>
              <a:rPr lang="en-US" sz="2400" dirty="0"/>
              <a:t>edistricting for </a:t>
            </a:r>
            <a:r>
              <a:rPr lang="en-US" sz="2400" b="1" dirty="0"/>
              <a:t>M</a:t>
            </a:r>
            <a:r>
              <a:rPr lang="en-US" sz="2400" dirty="0"/>
              <a:t>unicipalities </a:t>
            </a:r>
            <a:r>
              <a:rPr lang="en-US" sz="2400" b="1" dirty="0"/>
              <a:t>A</a:t>
            </a:r>
            <a:r>
              <a:rPr lang="en-US" sz="2400" dirty="0"/>
              <a:t>nd </a:t>
            </a:r>
            <a:r>
              <a:rPr lang="en-US" sz="2400" b="1" dirty="0"/>
              <a:t>P</a:t>
            </a:r>
            <a:r>
              <a:rPr lang="en-US" sz="2400" dirty="0"/>
              <a:t>olitical </a:t>
            </a:r>
            <a:r>
              <a:rPr lang="en-US" sz="2400" b="1" dirty="0"/>
              <a:t>S</a:t>
            </a:r>
            <a:r>
              <a:rPr lang="en-US" sz="2400" dirty="0"/>
              <a:t>ubdivisions”</a:t>
            </a:r>
          </a:p>
          <a:p>
            <a:pPr marL="457200" lvl="0" indent="-355600" algn="l" rtl="0">
              <a:lnSpc>
                <a:spcPct val="115000"/>
              </a:lnSpc>
              <a:spcBef>
                <a:spcPts val="360"/>
              </a:spcBef>
              <a:spcAft>
                <a:spcPts val="0"/>
              </a:spcAft>
              <a:buClr>
                <a:srgbClr val="0BD0D9"/>
              </a:buClr>
              <a:buSzPts val="2000"/>
              <a:buFont typeface="Calibri"/>
              <a:buChar char="●"/>
            </a:pPr>
            <a:r>
              <a:rPr lang="en-US" sz="2400" dirty="0"/>
              <a:t>Addresses local redistricting for Cities and Counties</a:t>
            </a:r>
          </a:p>
          <a:p>
            <a:pPr marL="457200" lvl="0" indent="-355600" algn="l" rtl="0">
              <a:lnSpc>
                <a:spcPct val="115000"/>
              </a:lnSpc>
              <a:spcBef>
                <a:spcPts val="360"/>
              </a:spcBef>
              <a:spcAft>
                <a:spcPts val="0"/>
              </a:spcAft>
              <a:buClr>
                <a:srgbClr val="0BD0D9"/>
              </a:buClr>
              <a:buSzPts val="2000"/>
              <a:buFont typeface="Calibri"/>
              <a:buChar char="●"/>
            </a:pPr>
            <a:r>
              <a:rPr lang="en-US" sz="2400" dirty="0"/>
              <a:t>CA Elections Code Sections </a:t>
            </a:r>
            <a:r>
              <a:rPr lang="en-US" sz="2400" dirty="0">
                <a:highlight>
                  <a:schemeClr val="lt1"/>
                </a:highlight>
              </a:rPr>
              <a:t>21500</a:t>
            </a:r>
            <a:r>
              <a:rPr lang="en-US" sz="2400" dirty="0"/>
              <a:t> — 21509 address County Redistricting</a:t>
            </a:r>
          </a:p>
          <a:p>
            <a:pPr marL="457200" lvl="0" indent="-355600" algn="l" rtl="0">
              <a:lnSpc>
                <a:spcPct val="115000"/>
              </a:lnSpc>
              <a:spcBef>
                <a:spcPts val="360"/>
              </a:spcBef>
              <a:spcAft>
                <a:spcPts val="0"/>
              </a:spcAft>
              <a:buClr>
                <a:srgbClr val="0BD0D9"/>
              </a:buClr>
              <a:buSzPts val="2000"/>
              <a:buFont typeface="Calibri"/>
              <a:buChar char="●"/>
            </a:pPr>
            <a:r>
              <a:rPr lang="en-US" sz="2400" dirty="0"/>
              <a:t>Became law in October 2019</a:t>
            </a:r>
          </a:p>
          <a:p>
            <a:pPr marL="457200" lvl="0" indent="-355600" algn="l" rtl="0">
              <a:lnSpc>
                <a:spcPct val="115000"/>
              </a:lnSpc>
              <a:spcBef>
                <a:spcPts val="360"/>
              </a:spcBef>
              <a:spcAft>
                <a:spcPts val="0"/>
              </a:spcAft>
              <a:buClr>
                <a:srgbClr val="0BD0D9"/>
              </a:buClr>
              <a:buSzPts val="2000"/>
              <a:buFont typeface="Calibri"/>
              <a:buChar char="●"/>
            </a:pPr>
            <a:r>
              <a:rPr lang="en-US" sz="2400" dirty="0"/>
              <a:t>Creates a “state-mandated local program” and details the required processes for local redistricting</a:t>
            </a:r>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2"/>
          <a:stretch>
            <a:fillRect/>
          </a:stretch>
        </p:blipFill>
        <p:spPr>
          <a:xfrm>
            <a:off x="7846142" y="5952958"/>
            <a:ext cx="3797335" cy="712000"/>
          </a:xfrm>
          <a:prstGeom prst="rect">
            <a:avLst/>
          </a:prstGeom>
        </p:spPr>
      </p:pic>
    </p:spTree>
    <p:extLst>
      <p:ext uri="{BB962C8B-B14F-4D97-AF65-F5344CB8AC3E}">
        <p14:creationId xmlns:p14="http://schemas.microsoft.com/office/powerpoint/2010/main" val="1051128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p:txBody>
          <a:bodyPr/>
          <a:lstStyle/>
          <a:p>
            <a:r>
              <a:rPr lang="en-US" dirty="0"/>
              <a:t>FAIR MAPS Act - The Process</a:t>
            </a:r>
          </a:p>
        </p:txBody>
      </p:sp>
      <p:sp>
        <p:nvSpPr>
          <p:cNvPr id="3" name="Text Placeholder 2">
            <a:extLst>
              <a:ext uri="{FF2B5EF4-FFF2-40B4-BE49-F238E27FC236}">
                <a16:creationId xmlns:a16="http://schemas.microsoft.com/office/drawing/2014/main" id="{C1EF623A-B92B-454F-ACC6-45965B36F38F}"/>
              </a:ext>
            </a:extLst>
          </p:cNvPr>
          <p:cNvSpPr>
            <a:spLocks noGrp="1"/>
          </p:cNvSpPr>
          <p:nvPr>
            <p:ph type="body" idx="1"/>
          </p:nvPr>
        </p:nvSpPr>
        <p:spPr>
          <a:xfrm>
            <a:off x="961218" y="1690688"/>
            <a:ext cx="9982085" cy="4351338"/>
          </a:xfrm>
        </p:spPr>
        <p:txBody>
          <a:bodyPr>
            <a:noAutofit/>
          </a:bodyPr>
          <a:lstStyle/>
          <a:p>
            <a:pPr marL="0" lvl="0" indent="0" algn="l" rtl="0">
              <a:spcBef>
                <a:spcPts val="0"/>
              </a:spcBef>
              <a:spcAft>
                <a:spcPts val="0"/>
              </a:spcAft>
              <a:buNone/>
            </a:pPr>
            <a:r>
              <a:rPr lang="en-US" sz="2400" dirty="0"/>
              <a:t>The FAIR MAPS Act has strict timelines and requirements for the process</a:t>
            </a:r>
          </a:p>
          <a:p>
            <a:pPr marL="374650" lvl="0" indent="-374650" algn="l" rtl="0">
              <a:spcBef>
                <a:spcPts val="1000"/>
              </a:spcBef>
              <a:spcAft>
                <a:spcPts val="0"/>
              </a:spcAft>
              <a:buClr>
                <a:srgbClr val="0BD0D9"/>
              </a:buClr>
              <a:buSzPts val="2100"/>
              <a:buFont typeface="Calibri"/>
              <a:buChar char="•"/>
            </a:pPr>
            <a:r>
              <a:rPr lang="en-US" sz="2400" dirty="0"/>
              <a:t>There are a minimum of 4 hearings that must take place before adopting the new district boundaries:</a:t>
            </a:r>
          </a:p>
          <a:p>
            <a:pPr marL="831850" lvl="2" indent="-374650">
              <a:spcBef>
                <a:spcPts val="1000"/>
              </a:spcBef>
              <a:buClr>
                <a:srgbClr val="0BD0D9"/>
              </a:buClr>
              <a:buSzPts val="2100"/>
              <a:buFont typeface="Calibri"/>
              <a:buChar char="•"/>
            </a:pPr>
            <a:r>
              <a:rPr lang="en-US" dirty="0"/>
              <a:t>At least 1 hearing must be held prior to creating a draft map</a:t>
            </a:r>
          </a:p>
          <a:p>
            <a:pPr marL="831850" lvl="2" indent="-374650">
              <a:spcBef>
                <a:spcPts val="1000"/>
              </a:spcBef>
              <a:buClr>
                <a:srgbClr val="0BD0D9"/>
              </a:buClr>
              <a:buSzPts val="2100"/>
              <a:buFont typeface="Calibri"/>
              <a:buChar char="•"/>
            </a:pPr>
            <a:r>
              <a:rPr lang="en-US" dirty="0"/>
              <a:t>A workshop led by staff or consultant may be held in lieu of 1 pre-draft hearing</a:t>
            </a:r>
          </a:p>
          <a:p>
            <a:pPr marL="831850" lvl="2" indent="-374650">
              <a:spcBef>
                <a:spcPts val="1000"/>
              </a:spcBef>
              <a:buClr>
                <a:srgbClr val="0BD0D9"/>
              </a:buClr>
              <a:buSzPts val="2100"/>
              <a:buFont typeface="Calibri"/>
              <a:buChar char="•"/>
            </a:pPr>
            <a:r>
              <a:rPr lang="en-US" dirty="0"/>
              <a:t>2 hearings must be held after creating a draft map</a:t>
            </a:r>
            <a:endParaRPr lang="en-US" dirty="0">
              <a:solidFill>
                <a:schemeClr val="lt1"/>
              </a:solidFill>
            </a:endParaRPr>
          </a:p>
          <a:p>
            <a:pPr marL="831850" lvl="2" indent="-374650">
              <a:spcBef>
                <a:spcPts val="1000"/>
              </a:spcBef>
              <a:buClr>
                <a:srgbClr val="0BD0D9"/>
              </a:buClr>
              <a:buSzPts val="2100"/>
              <a:buFont typeface="Calibri"/>
              <a:buChar char="•"/>
            </a:pPr>
            <a:r>
              <a:rPr lang="en-US" dirty="0"/>
              <a:t>A staff conducted workshop can substitute for one public hearing</a:t>
            </a:r>
            <a:endParaRPr lang="en-US" dirty="0">
              <a:solidFill>
                <a:schemeClr val="lt1"/>
              </a:solidFill>
            </a:endParaRPr>
          </a:p>
          <a:p>
            <a:pPr marL="374650" lvl="0" indent="-374650" algn="l" rtl="0">
              <a:spcBef>
                <a:spcPts val="1000"/>
              </a:spcBef>
              <a:spcAft>
                <a:spcPts val="0"/>
              </a:spcAft>
              <a:buClr>
                <a:srgbClr val="0BD0D9"/>
              </a:buClr>
              <a:buSzPts val="2100"/>
              <a:buFont typeface="Calibri"/>
              <a:buChar char="•"/>
            </a:pPr>
            <a:r>
              <a:rPr lang="en-US" sz="2400" dirty="0"/>
              <a:t>Draft map(s) must be posted for feedback</a:t>
            </a:r>
          </a:p>
          <a:p>
            <a:pPr marL="374650" lvl="0" indent="-374650" algn="l" rtl="0">
              <a:spcBef>
                <a:spcPts val="1000"/>
              </a:spcBef>
              <a:spcAft>
                <a:spcPts val="0"/>
              </a:spcAft>
              <a:buClr>
                <a:srgbClr val="0BD0D9"/>
              </a:buClr>
              <a:buSzPts val="2100"/>
              <a:buFont typeface="Calibri"/>
              <a:buChar char="•"/>
            </a:pPr>
            <a:r>
              <a:rPr lang="en-US" sz="2400" dirty="0"/>
              <a:t>There are specific timelines for posting Hearing Agendas and Drafts</a:t>
            </a:r>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2"/>
          <a:stretch>
            <a:fillRect/>
          </a:stretch>
        </p:blipFill>
        <p:spPr>
          <a:xfrm>
            <a:off x="7846142" y="5952958"/>
            <a:ext cx="3797335" cy="712000"/>
          </a:xfrm>
          <a:prstGeom prst="rect">
            <a:avLst/>
          </a:prstGeom>
        </p:spPr>
      </p:pic>
    </p:spTree>
    <p:extLst>
      <p:ext uri="{BB962C8B-B14F-4D97-AF65-F5344CB8AC3E}">
        <p14:creationId xmlns:p14="http://schemas.microsoft.com/office/powerpoint/2010/main" val="269923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p:txBody>
          <a:bodyPr/>
          <a:lstStyle/>
          <a:p>
            <a:r>
              <a:rPr lang="en-US" dirty="0"/>
              <a:t>County Charter and Administrative Code</a:t>
            </a:r>
          </a:p>
        </p:txBody>
      </p:sp>
      <p:sp>
        <p:nvSpPr>
          <p:cNvPr id="3" name="Text Placeholder 2">
            <a:extLst>
              <a:ext uri="{FF2B5EF4-FFF2-40B4-BE49-F238E27FC236}">
                <a16:creationId xmlns:a16="http://schemas.microsoft.com/office/drawing/2014/main" id="{C1EF623A-B92B-454F-ACC6-45965B36F38F}"/>
              </a:ext>
            </a:extLst>
          </p:cNvPr>
          <p:cNvSpPr>
            <a:spLocks noGrp="1"/>
          </p:cNvSpPr>
          <p:nvPr>
            <p:ph type="body" idx="1"/>
          </p:nvPr>
        </p:nvSpPr>
        <p:spPr>
          <a:xfrm>
            <a:off x="961218" y="1690688"/>
            <a:ext cx="9982085" cy="4351338"/>
          </a:xfrm>
        </p:spPr>
        <p:txBody>
          <a:bodyPr>
            <a:noAutofit/>
          </a:bodyPr>
          <a:lstStyle/>
          <a:p>
            <a:pPr marL="395288" lvl="0" indent="-374650" algn="l" rtl="0">
              <a:lnSpc>
                <a:spcPct val="80000"/>
              </a:lnSpc>
              <a:spcBef>
                <a:spcPts val="1000"/>
              </a:spcBef>
              <a:spcAft>
                <a:spcPts val="0"/>
              </a:spcAft>
              <a:buClr>
                <a:srgbClr val="0BD0D9"/>
              </a:buClr>
              <a:buSzPts val="2200"/>
              <a:buFont typeface="Calibri"/>
              <a:buChar char="●"/>
            </a:pPr>
            <a:r>
              <a:rPr lang="en-US" sz="2400" dirty="0"/>
              <a:t>The County Administrative Code requires additional hearings</a:t>
            </a:r>
          </a:p>
          <a:p>
            <a:pPr marL="395288" lvl="0" indent="-374650" algn="l" rtl="0">
              <a:lnSpc>
                <a:spcPct val="80000"/>
              </a:lnSpc>
              <a:spcBef>
                <a:spcPts val="1000"/>
              </a:spcBef>
              <a:spcAft>
                <a:spcPts val="0"/>
              </a:spcAft>
              <a:buClr>
                <a:srgbClr val="0BD0D9"/>
              </a:buClr>
              <a:buSzPts val="2200"/>
              <a:buFont typeface="Calibri"/>
              <a:buChar char="●"/>
            </a:pPr>
            <a:r>
              <a:rPr lang="en-US" sz="2400" dirty="0"/>
              <a:t>Requires the Board, by a two-thirds vote, to effect any change to the boundaries of the supervisorial districts.  </a:t>
            </a:r>
          </a:p>
          <a:p>
            <a:pPr marL="395288" lvl="0" indent="-374650" algn="l" rtl="0">
              <a:lnSpc>
                <a:spcPct val="80000"/>
              </a:lnSpc>
              <a:spcBef>
                <a:spcPts val="1000"/>
              </a:spcBef>
              <a:spcAft>
                <a:spcPts val="0"/>
              </a:spcAft>
              <a:buClr>
                <a:srgbClr val="0BD0D9"/>
              </a:buClr>
              <a:buSzPts val="2200"/>
              <a:buFont typeface="Calibri"/>
              <a:buChar char="●"/>
            </a:pPr>
            <a:r>
              <a:rPr lang="en-US" sz="2400" dirty="0"/>
              <a:t>Administrative Code §2.04.030(B) requires 60 days notice prior to the first public hearing to approve redistricting maps</a:t>
            </a:r>
          </a:p>
          <a:p>
            <a:pPr marL="395288" lvl="0" indent="-374650" algn="l" rtl="0">
              <a:lnSpc>
                <a:spcPct val="80000"/>
              </a:lnSpc>
              <a:spcBef>
                <a:spcPts val="1000"/>
              </a:spcBef>
              <a:spcAft>
                <a:spcPts val="0"/>
              </a:spcAft>
              <a:buClr>
                <a:srgbClr val="0BD0D9"/>
              </a:buClr>
              <a:buSzPts val="2200"/>
              <a:buFont typeface="Calibri"/>
              <a:buChar char="●"/>
            </a:pPr>
            <a:r>
              <a:rPr lang="en-US" sz="2400" dirty="0"/>
              <a:t>The Charter and Administrative Code provisions must be harmonized with State law requirements.</a:t>
            </a:r>
            <a:endParaRPr lang="en-US" sz="1600" dirty="0"/>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2"/>
          <a:stretch>
            <a:fillRect/>
          </a:stretch>
        </p:blipFill>
        <p:spPr>
          <a:xfrm>
            <a:off x="7846142" y="5952958"/>
            <a:ext cx="3797335" cy="712000"/>
          </a:xfrm>
          <a:prstGeom prst="rect">
            <a:avLst/>
          </a:prstGeom>
        </p:spPr>
      </p:pic>
    </p:spTree>
    <p:extLst>
      <p:ext uri="{BB962C8B-B14F-4D97-AF65-F5344CB8AC3E}">
        <p14:creationId xmlns:p14="http://schemas.microsoft.com/office/powerpoint/2010/main" val="2957171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27BF-39A9-4E41-9105-B5A21C697231}"/>
              </a:ext>
            </a:extLst>
          </p:cNvPr>
          <p:cNvSpPr>
            <a:spLocks noGrp="1"/>
          </p:cNvSpPr>
          <p:nvPr>
            <p:ph type="title"/>
          </p:nvPr>
        </p:nvSpPr>
        <p:spPr>
          <a:xfrm>
            <a:off x="838199" y="365125"/>
            <a:ext cx="10714703" cy="1325563"/>
          </a:xfrm>
        </p:spPr>
        <p:txBody>
          <a:bodyPr/>
          <a:lstStyle/>
          <a:p>
            <a:r>
              <a:rPr lang="en-US" dirty="0"/>
              <a:t>FAIR MAPS Act - Components of a Redistricting</a:t>
            </a:r>
          </a:p>
        </p:txBody>
      </p:sp>
      <p:sp>
        <p:nvSpPr>
          <p:cNvPr id="3" name="Text Placeholder 2">
            <a:extLst>
              <a:ext uri="{FF2B5EF4-FFF2-40B4-BE49-F238E27FC236}">
                <a16:creationId xmlns:a16="http://schemas.microsoft.com/office/drawing/2014/main" id="{C1EF623A-B92B-454F-ACC6-45965B36F38F}"/>
              </a:ext>
            </a:extLst>
          </p:cNvPr>
          <p:cNvSpPr>
            <a:spLocks noGrp="1"/>
          </p:cNvSpPr>
          <p:nvPr>
            <p:ph type="body" idx="1"/>
          </p:nvPr>
        </p:nvSpPr>
        <p:spPr>
          <a:xfrm>
            <a:off x="838200" y="1690688"/>
            <a:ext cx="10515600" cy="4351338"/>
          </a:xfrm>
        </p:spPr>
        <p:txBody>
          <a:bodyPr>
            <a:noAutofit/>
          </a:bodyPr>
          <a:lstStyle/>
          <a:p>
            <a:pPr marL="457200" lvl="0" indent="-400050" algn="l" rtl="0">
              <a:lnSpc>
                <a:spcPct val="100000"/>
              </a:lnSpc>
              <a:spcBef>
                <a:spcPts val="1000"/>
              </a:spcBef>
              <a:spcAft>
                <a:spcPts val="0"/>
              </a:spcAft>
              <a:buClr>
                <a:schemeClr val="dk1"/>
              </a:buClr>
              <a:buSzPts val="2700"/>
              <a:buFont typeface="Calibri"/>
              <a:buAutoNum type="arabicPeriod"/>
            </a:pPr>
            <a:r>
              <a:rPr lang="en-US" sz="2400" dirty="0"/>
              <a:t>Website</a:t>
            </a:r>
          </a:p>
          <a:p>
            <a:pPr marL="457200" lvl="0" indent="-400050" algn="l" rtl="0">
              <a:lnSpc>
                <a:spcPct val="100000"/>
              </a:lnSpc>
              <a:spcBef>
                <a:spcPts val="1000"/>
              </a:spcBef>
              <a:spcAft>
                <a:spcPts val="0"/>
              </a:spcAft>
              <a:buClr>
                <a:schemeClr val="dk1"/>
              </a:buClr>
              <a:buSzPts val="2700"/>
              <a:buFont typeface="Calibri"/>
              <a:buAutoNum type="arabicPeriod"/>
            </a:pPr>
            <a:r>
              <a:rPr lang="en-US" sz="2400" dirty="0"/>
              <a:t>Public Hearings</a:t>
            </a:r>
          </a:p>
          <a:p>
            <a:pPr marL="457200" lvl="0" indent="-400050" algn="l" rtl="0">
              <a:lnSpc>
                <a:spcPct val="100000"/>
              </a:lnSpc>
              <a:spcBef>
                <a:spcPts val="1000"/>
              </a:spcBef>
              <a:spcAft>
                <a:spcPts val="0"/>
              </a:spcAft>
              <a:buClr>
                <a:schemeClr val="dk1"/>
              </a:buClr>
              <a:buSzPts val="2700"/>
              <a:buFont typeface="Calibri"/>
              <a:buAutoNum type="arabicPeriod"/>
            </a:pPr>
            <a:r>
              <a:rPr lang="en-US" sz="2400" dirty="0"/>
              <a:t>Draft plan development</a:t>
            </a:r>
          </a:p>
          <a:p>
            <a:pPr marL="457200" lvl="0" indent="-400050" algn="l" rtl="0">
              <a:lnSpc>
                <a:spcPct val="100000"/>
              </a:lnSpc>
              <a:spcBef>
                <a:spcPts val="1000"/>
              </a:spcBef>
              <a:spcAft>
                <a:spcPts val="0"/>
              </a:spcAft>
              <a:buClr>
                <a:schemeClr val="dk1"/>
              </a:buClr>
              <a:buSzPts val="2700"/>
              <a:buFont typeface="Calibri"/>
              <a:buAutoNum type="arabicPeriod"/>
            </a:pPr>
            <a:r>
              <a:rPr lang="en-US" sz="2400" dirty="0"/>
              <a:t>Posting requirements</a:t>
            </a:r>
          </a:p>
          <a:p>
            <a:pPr marL="457200" lvl="0" indent="-400050" algn="l" rtl="0">
              <a:lnSpc>
                <a:spcPct val="100000"/>
              </a:lnSpc>
              <a:spcBef>
                <a:spcPts val="1000"/>
              </a:spcBef>
              <a:spcAft>
                <a:spcPts val="0"/>
              </a:spcAft>
              <a:buClr>
                <a:schemeClr val="dk1"/>
              </a:buClr>
              <a:buSzPts val="2700"/>
              <a:buFont typeface="Calibri"/>
              <a:buAutoNum type="arabicPeriod"/>
            </a:pPr>
            <a:r>
              <a:rPr lang="en-US" sz="2400" dirty="0"/>
              <a:t>Public Access (including applicable language Translations and Interpretation)</a:t>
            </a:r>
          </a:p>
          <a:p>
            <a:pPr marL="457200" lvl="0" indent="-400050" algn="l" rtl="0">
              <a:lnSpc>
                <a:spcPct val="100000"/>
              </a:lnSpc>
              <a:spcBef>
                <a:spcPts val="1000"/>
              </a:spcBef>
              <a:spcAft>
                <a:spcPts val="1000"/>
              </a:spcAft>
              <a:buClr>
                <a:schemeClr val="dk1"/>
              </a:buClr>
              <a:buSzPts val="2700"/>
              <a:buFont typeface="Calibri"/>
              <a:buAutoNum type="arabicPeriod"/>
            </a:pPr>
            <a:r>
              <a:rPr lang="en-US" sz="2400" dirty="0"/>
              <a:t>Public Input (oral, written or electronic)</a:t>
            </a:r>
            <a:endParaRPr lang="en-US" sz="1600" dirty="0"/>
          </a:p>
        </p:txBody>
      </p:sp>
      <p:cxnSp>
        <p:nvCxnSpPr>
          <p:cNvPr id="4" name="Google Shape;123;p5">
            <a:extLst>
              <a:ext uri="{FF2B5EF4-FFF2-40B4-BE49-F238E27FC236}">
                <a16:creationId xmlns:a16="http://schemas.microsoft.com/office/drawing/2014/main" id="{90A97DDC-D251-43DF-BEA8-BA33ED33F0E1}"/>
              </a:ext>
            </a:extLst>
          </p:cNvPr>
          <p:cNvCxnSpPr>
            <a:cxnSpLocks/>
          </p:cNvCxnSpPr>
          <p:nvPr/>
        </p:nvCxnSpPr>
        <p:spPr>
          <a:xfrm>
            <a:off x="961218" y="1601514"/>
            <a:ext cx="9982085" cy="0"/>
          </a:xfrm>
          <a:prstGeom prst="straightConnector1">
            <a:avLst/>
          </a:prstGeom>
          <a:noFill/>
          <a:ln w="19050" cap="flat" cmpd="sng">
            <a:solidFill>
              <a:srgbClr val="5F9AE0"/>
            </a:solidFill>
            <a:prstDash val="solid"/>
            <a:miter lim="800000"/>
            <a:headEnd type="none" w="sm" len="sm"/>
            <a:tailEnd type="none" w="sm" len="sm"/>
          </a:ln>
        </p:spPr>
      </p:cxnSp>
      <p:pic>
        <p:nvPicPr>
          <p:cNvPr id="6" name="Picture 5">
            <a:extLst>
              <a:ext uri="{FF2B5EF4-FFF2-40B4-BE49-F238E27FC236}">
                <a16:creationId xmlns:a16="http://schemas.microsoft.com/office/drawing/2014/main" id="{9244D2DB-C45A-4E5F-8568-D5CC7362B548}"/>
              </a:ext>
            </a:extLst>
          </p:cNvPr>
          <p:cNvPicPr>
            <a:picLocks noChangeAspect="1"/>
          </p:cNvPicPr>
          <p:nvPr/>
        </p:nvPicPr>
        <p:blipFill>
          <a:blip r:embed="rId2"/>
          <a:stretch>
            <a:fillRect/>
          </a:stretch>
        </p:blipFill>
        <p:spPr>
          <a:xfrm>
            <a:off x="7846142" y="5952958"/>
            <a:ext cx="3797335" cy="712000"/>
          </a:xfrm>
          <a:prstGeom prst="rect">
            <a:avLst/>
          </a:prstGeom>
        </p:spPr>
      </p:pic>
    </p:spTree>
    <p:extLst>
      <p:ext uri="{BB962C8B-B14F-4D97-AF65-F5344CB8AC3E}">
        <p14:creationId xmlns:p14="http://schemas.microsoft.com/office/powerpoint/2010/main" val="285007270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1853</Words>
  <Application>Microsoft Office PowerPoint</Application>
  <PresentationFormat>Widescreen</PresentationFormat>
  <Paragraphs>206</Paragraphs>
  <Slides>26</Slides>
  <Notes>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Noto Sans Symbols</vt:lpstr>
      <vt:lpstr>Office Theme</vt:lpstr>
      <vt:lpstr>PowerPoint Presentation</vt:lpstr>
      <vt:lpstr>Overview</vt:lpstr>
      <vt:lpstr>Background</vt:lpstr>
      <vt:lpstr>Districting versus Redistricting</vt:lpstr>
      <vt:lpstr>Laws Governing Redistricting</vt:lpstr>
      <vt:lpstr>FAIR MAPS Act - Overview</vt:lpstr>
      <vt:lpstr>FAIR MAPS Act - The Process</vt:lpstr>
      <vt:lpstr>County Charter and Administrative Code</vt:lpstr>
      <vt:lpstr>FAIR MAPS Act - Components of a Redistricting</vt:lpstr>
      <vt:lpstr>FAIR MAPS Act - Outreach and Education</vt:lpstr>
      <vt:lpstr>FAIR MAPS Act - Public Input and Transparency</vt:lpstr>
      <vt:lpstr>Census Data Delays</vt:lpstr>
      <vt:lpstr>The Project Website</vt:lpstr>
      <vt:lpstr>PowerPoint Presentation</vt:lpstr>
      <vt:lpstr>Access Tools</vt:lpstr>
      <vt:lpstr>What are the mapping criteria? </vt:lpstr>
      <vt:lpstr>What are the mapping criteria? (continued)</vt:lpstr>
      <vt:lpstr>Alameda County Criteria</vt:lpstr>
      <vt:lpstr>Workshop Trainings and More Information</vt:lpstr>
      <vt:lpstr>Get Involved &amp; Learn More</vt:lpstr>
      <vt:lpstr>Outreach Efforts to Date </vt:lpstr>
      <vt:lpstr>Outreach Efforts to Date (continued) </vt:lpstr>
      <vt:lpstr>Public Input To Date </vt:lpstr>
      <vt:lpstr>Redistricting Meeting Schedule</vt:lpstr>
      <vt:lpstr>Redistricting Meeting 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Farmer, Casey, CDA</dc:creator>
  <cp:lastModifiedBy>Rivera, Sandra, CDA</cp:lastModifiedBy>
  <cp:revision>18</cp:revision>
  <dcterms:created xsi:type="dcterms:W3CDTF">2021-09-14T21:59:15Z</dcterms:created>
  <dcterms:modified xsi:type="dcterms:W3CDTF">2021-09-20T18:24:27Z</dcterms:modified>
</cp:coreProperties>
</file>