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80" r:id="rId3"/>
    <p:sldId id="259" r:id="rId4"/>
    <p:sldId id="271" r:id="rId5"/>
    <p:sldId id="258" r:id="rId6"/>
    <p:sldId id="270" r:id="rId7"/>
    <p:sldId id="260" r:id="rId8"/>
    <p:sldId id="262" r:id="rId9"/>
    <p:sldId id="267" r:id="rId10"/>
    <p:sldId id="272" r:id="rId11"/>
    <p:sldId id="268" r:id="rId12"/>
    <p:sldId id="273" r:id="rId13"/>
    <p:sldId id="269" r:id="rId14"/>
    <p:sldId id="274" r:id="rId15"/>
    <p:sldId id="275" r:id="rId16"/>
    <p:sldId id="276" r:id="rId17"/>
    <p:sldId id="264" r:id="rId18"/>
    <p:sldId id="265" r:id="rId19"/>
    <p:sldId id="266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24" roundtripDataSignature="AMtx7mjsHpmRRpV/veR3a7B2+qbiWgba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B45EF50-11F9-4A23-87D2-B406AFC8C0D3}">
  <a:tblStyle styleId="{FB45EF50-11F9-4A23-87D2-B406AFC8C0D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5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013" y="696913"/>
            <a:ext cx="6192837" cy="3484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9463" y="4412894"/>
            <a:ext cx="5521938" cy="4181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50" tIns="45325" rIns="90650" bIns="45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909033" y="8825789"/>
            <a:ext cx="2990270" cy="464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50" tIns="45325" rIns="90650" bIns="45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0614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9839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9167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1974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2167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004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013" y="696913"/>
            <a:ext cx="6192837" cy="3484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24:notes"/>
          <p:cNvSpPr txBox="1">
            <a:spLocks noGrp="1"/>
          </p:cNvSpPr>
          <p:nvPr>
            <p:ph type="body" idx="1"/>
          </p:nvPr>
        </p:nvSpPr>
        <p:spPr>
          <a:xfrm>
            <a:off x="689463" y="4412894"/>
            <a:ext cx="5521938" cy="4181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50" tIns="45325" rIns="90650" bIns="45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53" name="Google Shape;153;p24:notes"/>
          <p:cNvSpPr txBox="1">
            <a:spLocks noGrp="1"/>
          </p:cNvSpPr>
          <p:nvPr>
            <p:ph type="sldNum" idx="12"/>
          </p:nvPr>
        </p:nvSpPr>
        <p:spPr>
          <a:xfrm>
            <a:off x="3909033" y="8825789"/>
            <a:ext cx="2990270" cy="464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50" tIns="45325" rIns="90650" bIns="45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Casey to note outreach efforts. Summarize public input later.</a:t>
            </a:r>
            <a:endParaRPr dirty="0"/>
          </a:p>
        </p:txBody>
      </p:sp>
      <p:sp>
        <p:nvSpPr>
          <p:cNvPr id="104" name="Google Shape;1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1017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7513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1769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redistricting2021.acgov.org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edistricting2021.acgov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cid:image004.png@01D7CA6D.5D837020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3.png@01D7CA6D.5D837020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hyperlink" Target="https://www.eltimpano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 descr="A picture containing grass, outdoor, sky, field&#10;&#10;Description automatically generated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-228600" y="-800101"/>
            <a:ext cx="12420600" cy="8458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973" y="334474"/>
            <a:ext cx="11796052" cy="221420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1663027" y="3844909"/>
            <a:ext cx="9144000" cy="16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4572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60"/>
              <a:buFont typeface="Noto Sans Symbols"/>
              <a:buNone/>
            </a:pPr>
            <a:r>
              <a:rPr lang="en-US" sz="2000" dirty="0">
                <a:solidFill>
                  <a:schemeClr val="dk1"/>
                </a:solidFill>
              </a:rPr>
              <a:t>Karin Mac Donald &amp; Kennedy Wilson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4572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6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Q2 Data &amp; Research, LLC</a:t>
            </a:r>
            <a:b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Alameda County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Redistricting Consultants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4572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60"/>
              <a:buFont typeface="Noto Sans Symbols"/>
              <a:buNone/>
            </a:pPr>
            <a:b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Chris Bazar, Casey Farmer &amp; Sandi Rivera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4572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6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Community Development Agency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4572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6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Alameda County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4572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60"/>
              <a:buFont typeface="Noto Sans Symbols"/>
              <a:buNone/>
            </a:pPr>
            <a:endParaRPr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1829977" y="6038726"/>
            <a:ext cx="88101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en-US" sz="3900" b="0" i="0" u="sng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https://redistricting2021.acgov.org</a:t>
            </a:r>
            <a:endParaRPr sz="39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2963508" y="2632649"/>
            <a:ext cx="6543038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Public Hearing – November 16, 2021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District 5 Meeting</a:t>
            </a:r>
            <a:endParaRPr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071470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 dirty="0"/>
              <a:t>Visualization A</a:t>
            </a:r>
            <a:endParaRPr b="1" dirty="0"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1"/>
          </p:nvPr>
        </p:nvSpPr>
        <p:spPr>
          <a:xfrm>
            <a:off x="838200" y="1646154"/>
            <a:ext cx="1118547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7465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1800" dirty="0"/>
              <a:t>Makes minimal changes to current boundaries</a:t>
            </a:r>
            <a:endParaRPr lang="en-US" sz="1400" dirty="0"/>
          </a:p>
          <a:p>
            <a:pPr marL="37465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1800" dirty="0"/>
              <a:t>Moved the D2 portion of Sunol into D1 to keep COI together</a:t>
            </a:r>
          </a:p>
          <a:p>
            <a:pPr marL="37465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1800" dirty="0"/>
              <a:t>Moved Ashland into D4 to keep it together and to be with Cherryland, Fairview, and Castro Valley </a:t>
            </a:r>
          </a:p>
          <a:p>
            <a:pPr marL="37465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1800" dirty="0"/>
              <a:t>Moved the east side of Lake Merritt into D5 to keep Lake Merritt Neighbors COI together</a:t>
            </a:r>
          </a:p>
          <a:p>
            <a:pPr marL="37465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1800" dirty="0"/>
              <a:t>Moved the Glenview neighborhood into D5 to keep COI together</a:t>
            </a:r>
          </a:p>
          <a:p>
            <a:pPr marL="37465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1800" dirty="0"/>
              <a:t>Moved 6 blocks from D5 to D3 to keep Oakland Chinatown COI together</a:t>
            </a:r>
          </a:p>
          <a:p>
            <a:pPr marL="37465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1800" dirty="0"/>
              <a:t>Balanced population between D5 and D3 </a:t>
            </a:r>
          </a:p>
          <a:p>
            <a:pPr marL="831850" lvl="1" indent="-374650">
              <a:lnSpc>
                <a:spcPct val="100000"/>
              </a:lnSpc>
              <a:spcBef>
                <a:spcPts val="0"/>
              </a:spcBef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1800" dirty="0"/>
              <a:t>E22nd street moved up to E27th street; Foothill Blvd moved up to Brookdale Ave</a:t>
            </a:r>
          </a:p>
          <a:p>
            <a:pPr marL="37465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1800" dirty="0"/>
              <a:t>Balanced population between D4 and D3</a:t>
            </a:r>
          </a:p>
          <a:p>
            <a:pPr marL="831850" lvl="1" indent="-374650">
              <a:lnSpc>
                <a:spcPct val="100000"/>
              </a:lnSpc>
              <a:spcBef>
                <a:spcPts val="0"/>
              </a:spcBef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1800" dirty="0"/>
              <a:t>Moved everything West of 880 into D3 (next to Oakland Airport)</a:t>
            </a:r>
          </a:p>
          <a:p>
            <a:pPr marL="37465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1800" dirty="0"/>
              <a:t>All other boundaries remain unchanged from current supervisorial districts. </a:t>
            </a:r>
            <a:r>
              <a:rPr lang="en-US" sz="1800" b="1" dirty="0"/>
              <a:t>Oakland in 3 districts (D5, D4, &amp; D3); Fremont in 2 districts (D1 &amp; D2)</a:t>
            </a:r>
          </a:p>
        </p:txBody>
      </p:sp>
      <p:cxnSp>
        <p:nvCxnSpPr>
          <p:cNvPr id="117" name="Google Shape;117;p21"/>
          <p:cNvCxnSpPr/>
          <p:nvPr/>
        </p:nvCxnSpPr>
        <p:spPr>
          <a:xfrm>
            <a:off x="961218" y="1601514"/>
            <a:ext cx="9982085" cy="0"/>
          </a:xfrm>
          <a:prstGeom prst="straightConnector1">
            <a:avLst/>
          </a:prstGeom>
          <a:noFill/>
          <a:ln w="19050" cap="flat" cmpd="sng">
            <a:solidFill>
              <a:srgbClr val="5F9AE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8" name="Google Shape;11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6142" y="5952958"/>
            <a:ext cx="3797335" cy="71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0698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 dirty="0"/>
              <a:t>Map Visualizations</a:t>
            </a:r>
            <a:endParaRPr b="1" dirty="0"/>
          </a:p>
        </p:txBody>
      </p:sp>
      <p:cxnSp>
        <p:nvCxnSpPr>
          <p:cNvPr id="141" name="Google Shape;141;p20"/>
          <p:cNvCxnSpPr/>
          <p:nvPr/>
        </p:nvCxnSpPr>
        <p:spPr>
          <a:xfrm>
            <a:off x="961218" y="1601514"/>
            <a:ext cx="9982085" cy="0"/>
          </a:xfrm>
          <a:prstGeom prst="straightConnector1">
            <a:avLst/>
          </a:prstGeom>
          <a:noFill/>
          <a:ln w="19050" cap="flat" cmpd="sng">
            <a:solidFill>
              <a:srgbClr val="5F9AE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8C33934-64AB-440E-A26C-9C838FADC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217" y="0"/>
            <a:ext cx="8528772" cy="6803302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2F81536-35D0-4168-A963-A3F981DF9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2" y="1179513"/>
            <a:ext cx="8047038" cy="45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938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071470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 dirty="0"/>
              <a:t>Visualization B</a:t>
            </a:r>
            <a:endParaRPr b="1" dirty="0"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1"/>
          </p:nvPr>
        </p:nvSpPr>
        <p:spPr>
          <a:xfrm>
            <a:off x="838199" y="1463075"/>
            <a:ext cx="1099358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7465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1800" dirty="0"/>
              <a:t>Keeps Tri-Valley COI together (Dublin, Pleasanton, Livermore) in D1</a:t>
            </a:r>
          </a:p>
          <a:p>
            <a:pPr marL="37465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1800" dirty="0"/>
              <a:t>Keeps Sunol COI together</a:t>
            </a:r>
          </a:p>
          <a:p>
            <a:pPr marL="37465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1800" b="1" dirty="0"/>
              <a:t>Hayward in 2 districts (D1 &amp; D2) -</a:t>
            </a:r>
            <a:r>
              <a:rPr lang="en-US" sz="1800" dirty="0"/>
              <a:t> splits along I-880 and Hwy 92 around CSUEB</a:t>
            </a:r>
          </a:p>
          <a:p>
            <a:pPr marL="37465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1800" dirty="0"/>
              <a:t>Keeps Tri-cities together (Fremont, Union City, Newark) in D2</a:t>
            </a:r>
          </a:p>
          <a:p>
            <a:pPr marL="37465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1800" dirty="0"/>
              <a:t>Follows city boundaries for Fremont and Union City</a:t>
            </a:r>
          </a:p>
          <a:p>
            <a:pPr marL="37465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1800" b="1" dirty="0"/>
              <a:t>Oakland in 3 districts (D5, D4, &amp; D3)</a:t>
            </a:r>
          </a:p>
          <a:p>
            <a:pPr marL="831850" lvl="1" indent="-374650">
              <a:lnSpc>
                <a:spcPct val="100000"/>
              </a:lnSpc>
              <a:spcBef>
                <a:spcPts val="0"/>
              </a:spcBef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1800" dirty="0"/>
              <a:t>D3 includes all of Alameda, keeping it together with Oakland Chinatown, keeps this COI together</a:t>
            </a:r>
          </a:p>
          <a:p>
            <a:pPr marL="831850" lvl="1" indent="-374650">
              <a:lnSpc>
                <a:spcPct val="100000"/>
              </a:lnSpc>
              <a:spcBef>
                <a:spcPts val="0"/>
              </a:spcBef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1800" dirty="0"/>
              <a:t>Keeps together Lake Merritt Neighbors COI, Oakland Chinatown COI, Downtown Oakland COI, Adams Point COI, and West Oakland COI</a:t>
            </a:r>
          </a:p>
          <a:p>
            <a:pPr marL="831850" lvl="1" indent="-374650">
              <a:lnSpc>
                <a:spcPct val="100000"/>
              </a:lnSpc>
              <a:spcBef>
                <a:spcPts val="0"/>
              </a:spcBef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1800" dirty="0"/>
              <a:t>Keeps most of Fruitvale/Dimond COI together (excludes Upper Dimond neighborhood, keeps Lower Dimond)</a:t>
            </a:r>
          </a:p>
          <a:p>
            <a:pPr marL="831850" lvl="1" indent="-374650">
              <a:lnSpc>
                <a:spcPct val="100000"/>
              </a:lnSpc>
              <a:spcBef>
                <a:spcPts val="0"/>
              </a:spcBef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1800" dirty="0"/>
              <a:t>Keeps together the Revived West Oakland COI, Lakeshore Homes Association COI, and Glenview COI in D5</a:t>
            </a:r>
          </a:p>
          <a:p>
            <a:pPr marL="37465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1800" dirty="0"/>
              <a:t>Keeps unincorporated areas together (Castro Valley, Ashland, Cherryland, San Lorenzo, Fairview) in D4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100" dirty="0"/>
          </a:p>
        </p:txBody>
      </p:sp>
      <p:cxnSp>
        <p:nvCxnSpPr>
          <p:cNvPr id="117" name="Google Shape;117;p21"/>
          <p:cNvCxnSpPr/>
          <p:nvPr/>
        </p:nvCxnSpPr>
        <p:spPr>
          <a:xfrm>
            <a:off x="961218" y="1601514"/>
            <a:ext cx="9982085" cy="0"/>
          </a:xfrm>
          <a:prstGeom prst="straightConnector1">
            <a:avLst/>
          </a:prstGeom>
          <a:noFill/>
          <a:ln w="19050" cap="flat" cmpd="sng">
            <a:solidFill>
              <a:srgbClr val="5F9AE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8" name="Google Shape;11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6142" y="5952958"/>
            <a:ext cx="3797335" cy="71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3863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 dirty="0"/>
              <a:t>Map Visualizations</a:t>
            </a:r>
            <a:endParaRPr b="1" dirty="0"/>
          </a:p>
        </p:txBody>
      </p:sp>
      <p:cxnSp>
        <p:nvCxnSpPr>
          <p:cNvPr id="141" name="Google Shape;141;p20"/>
          <p:cNvCxnSpPr/>
          <p:nvPr/>
        </p:nvCxnSpPr>
        <p:spPr>
          <a:xfrm>
            <a:off x="961218" y="1601514"/>
            <a:ext cx="9982085" cy="0"/>
          </a:xfrm>
          <a:prstGeom prst="straightConnector1">
            <a:avLst/>
          </a:prstGeom>
          <a:noFill/>
          <a:ln w="19050" cap="flat" cmpd="sng">
            <a:solidFill>
              <a:srgbClr val="5F9AE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8C33934-64AB-440E-A26C-9C838FADC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217" y="-12357"/>
            <a:ext cx="8454632" cy="68156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60E981-469C-4279-A8DB-06191155F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664" y="0"/>
            <a:ext cx="8454632" cy="6858000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3CE99F38-FB30-4708-AB50-9F1CD24F3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696" y="1192213"/>
            <a:ext cx="8015954" cy="472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693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071470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 dirty="0"/>
              <a:t>Visualization C</a:t>
            </a:r>
            <a:endParaRPr b="1" dirty="0"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1"/>
          </p:nvPr>
        </p:nvSpPr>
        <p:spPr>
          <a:xfrm>
            <a:off x="838199" y="1422833"/>
            <a:ext cx="1050405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7465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1800" dirty="0"/>
              <a:t>Keeps Tri-valley COI together (Dublin, Pleasanton, Livermore)</a:t>
            </a:r>
          </a:p>
          <a:p>
            <a:pPr marL="37465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1800" dirty="0"/>
              <a:t>Keeps Sunol COI together</a:t>
            </a:r>
          </a:p>
          <a:p>
            <a:pPr marL="37465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1800" b="1" dirty="0"/>
              <a:t>Fremont in 2 districts (D1 and D2)</a:t>
            </a:r>
            <a:r>
              <a:rPr lang="en-US" sz="1800" dirty="0"/>
              <a:t> - splits along 880, Fremont Blvd, South Grimmer Blvd, Grimmer Blvd, Paseo Padre Parkway </a:t>
            </a:r>
          </a:p>
          <a:p>
            <a:pPr marL="37465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1800" b="1" dirty="0"/>
              <a:t>Hayward in 2 districts (D2 and D4) - </a:t>
            </a:r>
            <a:r>
              <a:rPr lang="en-US" sz="1800" dirty="0"/>
              <a:t>splits along the West Hayward COI, following the railroad tracks</a:t>
            </a:r>
          </a:p>
          <a:p>
            <a:pPr marL="831850" lvl="1" indent="-374650">
              <a:lnSpc>
                <a:spcPct val="100000"/>
              </a:lnSpc>
              <a:spcBef>
                <a:spcPts val="0"/>
              </a:spcBef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1800" dirty="0"/>
              <a:t>Keeps the East Hayward COI together</a:t>
            </a:r>
          </a:p>
          <a:p>
            <a:pPr marL="37465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1800" b="1" dirty="0"/>
              <a:t>Oakland in 3 districts (D3, D4, and D5)</a:t>
            </a:r>
          </a:p>
          <a:p>
            <a:pPr marL="831850" lvl="1" indent="-374650">
              <a:lnSpc>
                <a:spcPct val="100000"/>
              </a:lnSpc>
              <a:spcBef>
                <a:spcPts val="0"/>
              </a:spcBef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1800" dirty="0"/>
              <a:t>Keeps together Oakland Chinatown COI and Lake Shore Homes </a:t>
            </a:r>
            <a:r>
              <a:rPr lang="en-US" sz="1800" dirty="0" err="1"/>
              <a:t>Assocation</a:t>
            </a:r>
            <a:r>
              <a:rPr lang="en-US" sz="1800" dirty="0"/>
              <a:t> COI</a:t>
            </a:r>
          </a:p>
          <a:p>
            <a:pPr marL="831850" lvl="1" indent="-374650">
              <a:lnSpc>
                <a:spcPct val="100000"/>
              </a:lnSpc>
              <a:spcBef>
                <a:spcPts val="0"/>
              </a:spcBef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1800" dirty="0"/>
              <a:t>Splits Downtown Oakland COI</a:t>
            </a:r>
          </a:p>
          <a:p>
            <a:pPr marL="831850" lvl="1" indent="-374650">
              <a:lnSpc>
                <a:spcPct val="100000"/>
              </a:lnSpc>
              <a:spcBef>
                <a:spcPts val="0"/>
              </a:spcBef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1800" dirty="0"/>
              <a:t>Glenview COI and Lake Merritt Neighbors COI are together in D5</a:t>
            </a:r>
          </a:p>
          <a:p>
            <a:pPr marL="831850" lvl="1" indent="-374650">
              <a:lnSpc>
                <a:spcPct val="100000"/>
              </a:lnSpc>
              <a:spcBef>
                <a:spcPts val="0"/>
              </a:spcBef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1800" dirty="0"/>
              <a:t>Keeps Revived West Oakland COI</a:t>
            </a:r>
          </a:p>
          <a:p>
            <a:pPr marL="37465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1800" dirty="0"/>
              <a:t>Urban unincorporated COIs kept together: Castro Valley, Fairview, San Lorenzo, Cherryland, and Ashland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100" dirty="0"/>
          </a:p>
        </p:txBody>
      </p:sp>
      <p:cxnSp>
        <p:nvCxnSpPr>
          <p:cNvPr id="117" name="Google Shape;117;p21"/>
          <p:cNvCxnSpPr/>
          <p:nvPr/>
        </p:nvCxnSpPr>
        <p:spPr>
          <a:xfrm>
            <a:off x="961218" y="1601514"/>
            <a:ext cx="9982085" cy="0"/>
          </a:xfrm>
          <a:prstGeom prst="straightConnector1">
            <a:avLst/>
          </a:prstGeom>
          <a:noFill/>
          <a:ln w="19050" cap="flat" cmpd="sng">
            <a:solidFill>
              <a:srgbClr val="5F9AE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8" name="Google Shape;11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6142" y="5952958"/>
            <a:ext cx="3797335" cy="71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8582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 dirty="0"/>
              <a:t>Map Visualizations</a:t>
            </a:r>
            <a:endParaRPr b="1" dirty="0"/>
          </a:p>
        </p:txBody>
      </p:sp>
      <p:cxnSp>
        <p:nvCxnSpPr>
          <p:cNvPr id="141" name="Google Shape;141;p20"/>
          <p:cNvCxnSpPr/>
          <p:nvPr/>
        </p:nvCxnSpPr>
        <p:spPr>
          <a:xfrm>
            <a:off x="961218" y="1601514"/>
            <a:ext cx="9982085" cy="0"/>
          </a:xfrm>
          <a:prstGeom prst="straightConnector1">
            <a:avLst/>
          </a:prstGeom>
          <a:noFill/>
          <a:ln w="19050" cap="flat" cmpd="sng">
            <a:solidFill>
              <a:srgbClr val="5F9AE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87B1B41-4E8A-426C-A98A-26FBFD892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219" y="25604"/>
            <a:ext cx="8551271" cy="677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88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071470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 dirty="0"/>
              <a:t>Visualization D</a:t>
            </a:r>
            <a:endParaRPr b="1" dirty="0"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1"/>
          </p:nvPr>
        </p:nvSpPr>
        <p:spPr>
          <a:xfrm>
            <a:off x="838199" y="1477050"/>
            <a:ext cx="1106264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7465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1800" b="1" dirty="0"/>
              <a:t>Oakland in 2 districts (D3 and D5)</a:t>
            </a:r>
          </a:p>
          <a:p>
            <a:pPr marL="831850" lvl="1" indent="-374650">
              <a:lnSpc>
                <a:spcPct val="100000"/>
              </a:lnSpc>
              <a:spcBef>
                <a:spcPts val="0"/>
              </a:spcBef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1800" dirty="0"/>
              <a:t>Keeps Lake Merritt Neighbors, Glenview, Lakeshore Home Assoc., and Adams Point COIs together</a:t>
            </a:r>
          </a:p>
          <a:p>
            <a:pPr marL="831850" lvl="1" indent="-374650">
              <a:lnSpc>
                <a:spcPct val="100000"/>
              </a:lnSpc>
              <a:spcBef>
                <a:spcPts val="0"/>
              </a:spcBef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1800" dirty="0"/>
              <a:t>Keeps Fruitvale/Dimond District COI together</a:t>
            </a:r>
          </a:p>
          <a:p>
            <a:pPr marL="37465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1800" dirty="0"/>
              <a:t>Keeps Tri-Valley COI together (Dublin, Pleasanton, Livermore)</a:t>
            </a:r>
          </a:p>
          <a:p>
            <a:pPr marL="37465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1800" dirty="0"/>
              <a:t>Keeps Sunol COI together</a:t>
            </a:r>
          </a:p>
          <a:p>
            <a:pPr marL="37465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1800" b="1" dirty="0"/>
              <a:t>Fremont in 2 districts (D1 and D2)</a:t>
            </a:r>
            <a:r>
              <a:rPr lang="en-US" sz="1800" dirty="0"/>
              <a:t> - splits along 680, Auto Mall Parkway, Grimmer Blvd, Fremont Blvd, Mowry Ave, Orchard Drive, north of </a:t>
            </a:r>
            <a:r>
              <a:rPr lang="en-US" sz="1800" dirty="0" err="1"/>
              <a:t>Timpanogas</a:t>
            </a:r>
            <a:r>
              <a:rPr lang="en-US" sz="1800" dirty="0"/>
              <a:t> Circle, west of Old Canyon Road. </a:t>
            </a:r>
          </a:p>
          <a:p>
            <a:pPr marL="831850" lvl="1" indent="-374650">
              <a:lnSpc>
                <a:spcPct val="100000"/>
              </a:lnSpc>
              <a:spcBef>
                <a:spcPts val="0"/>
              </a:spcBef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1800" dirty="0"/>
              <a:t>Keeps the CAIR Centerville COI together in Fremont</a:t>
            </a:r>
          </a:p>
          <a:p>
            <a:pPr marL="37465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1800" b="1" dirty="0"/>
              <a:t>Hayward in 2 districts (D2 and D4) </a:t>
            </a:r>
            <a:r>
              <a:rPr lang="en-US" sz="1800" dirty="0"/>
              <a:t>- splits along the railway tracks, West Jackson Street, and 880; and, in the north along the San Lorenzo Unified School District boundary</a:t>
            </a:r>
          </a:p>
          <a:p>
            <a:pPr marL="37465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1800" dirty="0"/>
              <a:t>Urban unincorporated COIs kept together: Castro Valley, Fairview, San Lorenzo, Cherryland, and Ashland</a:t>
            </a:r>
          </a:p>
          <a:p>
            <a:pPr marL="37465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1800" dirty="0"/>
              <a:t>Keeps San Lorenzo Unified School District together</a:t>
            </a:r>
          </a:p>
          <a:p>
            <a:pPr marL="310896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None/>
            </a:pP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100" dirty="0"/>
          </a:p>
        </p:txBody>
      </p:sp>
      <p:cxnSp>
        <p:nvCxnSpPr>
          <p:cNvPr id="117" name="Google Shape;117;p21"/>
          <p:cNvCxnSpPr/>
          <p:nvPr/>
        </p:nvCxnSpPr>
        <p:spPr>
          <a:xfrm>
            <a:off x="961218" y="1601514"/>
            <a:ext cx="9982085" cy="0"/>
          </a:xfrm>
          <a:prstGeom prst="straightConnector1">
            <a:avLst/>
          </a:prstGeom>
          <a:noFill/>
          <a:ln w="19050" cap="flat" cmpd="sng">
            <a:solidFill>
              <a:srgbClr val="5F9AE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8" name="Google Shape;11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6142" y="5952958"/>
            <a:ext cx="3797335" cy="71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7011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4" descr="A picture containing grass, outdoor, sky, field&#10;&#10;Description automatically generated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-228600" y="-800101"/>
            <a:ext cx="12420600" cy="845820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4"/>
          <p:cNvSpPr txBox="1"/>
          <p:nvPr/>
        </p:nvSpPr>
        <p:spPr>
          <a:xfrm>
            <a:off x="1524000" y="3012444"/>
            <a:ext cx="9144000" cy="16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4572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60"/>
              <a:buFont typeface="Noto Sans Symbols"/>
              <a:buNone/>
            </a:pPr>
            <a:r>
              <a:rPr lang="en-US" sz="4400" b="1" i="0" u="none" strike="noStrike" cap="none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 sz="4400" b="1" i="0" u="none" strike="noStrike" cap="none" dirty="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4"/>
          <p:cNvSpPr txBox="1"/>
          <p:nvPr/>
        </p:nvSpPr>
        <p:spPr>
          <a:xfrm>
            <a:off x="1829973" y="5888390"/>
            <a:ext cx="88101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en-US" sz="3900" b="0" i="0" u="sng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https://redistricting2021.acgov.org</a:t>
            </a:r>
            <a:endParaRPr sz="39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106001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i="1" u="sng" dirty="0"/>
              <a:t>For Reference</a:t>
            </a:r>
            <a:r>
              <a:rPr lang="en-US" dirty="0"/>
              <a:t>: Redistricting Meeting Schedule</a:t>
            </a:r>
            <a:endParaRPr dirty="0"/>
          </a:p>
        </p:txBody>
      </p:sp>
      <p:cxnSp>
        <p:nvCxnSpPr>
          <p:cNvPr id="163" name="Google Shape;163;p25"/>
          <p:cNvCxnSpPr/>
          <p:nvPr/>
        </p:nvCxnSpPr>
        <p:spPr>
          <a:xfrm>
            <a:off x="961218" y="1601514"/>
            <a:ext cx="9982085" cy="0"/>
          </a:xfrm>
          <a:prstGeom prst="straightConnector1">
            <a:avLst/>
          </a:prstGeom>
          <a:noFill/>
          <a:ln w="19050" cap="flat" cmpd="sng">
            <a:solidFill>
              <a:srgbClr val="5F9AE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4" name="Google Shape;16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6142" y="5952958"/>
            <a:ext cx="3797335" cy="712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5" name="Google Shape;165;p25"/>
          <p:cNvGraphicFramePr/>
          <p:nvPr>
            <p:extLst>
              <p:ext uri="{D42A27DB-BD31-4B8C-83A1-F6EECF244321}">
                <p14:modId xmlns:p14="http://schemas.microsoft.com/office/powerpoint/2010/main" val="1181499265"/>
              </p:ext>
            </p:extLst>
          </p:nvPr>
        </p:nvGraphicFramePr>
        <p:xfrm>
          <a:off x="667266" y="1690687"/>
          <a:ext cx="10686525" cy="4131855"/>
        </p:xfrm>
        <a:graphic>
          <a:graphicData uri="http://schemas.openxmlformats.org/drawingml/2006/table">
            <a:tbl>
              <a:tblPr firstRow="1" firstCol="1" bandRow="1">
                <a:noFill/>
                <a:tableStyleId>{FB45EF50-11F9-4A23-87D2-B406AFC8C0D3}</a:tableStyleId>
              </a:tblPr>
              <a:tblGrid>
                <a:gridCol w="2965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9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1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Board Meeting Date/Time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Action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Content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9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Tuesday 10/12 at 12pm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Hear a presentation and provide direction regarding what scenarios the consultant should explore and bring to the next meeting.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Overview of redistricting data, over/under map of the district population, Overview of COIs and public comments received so far. Preliminary Voting Rights Act review.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1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Tuesday 10/26 at 6pm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Select preliminary draft map(s) for further consideration 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District mapping visualizations based on Board direction provided at the previous meeting. Review proposed maps received from the public. Review maps and make modifications live as directed by Board.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Tuesday 11/2 at 6pm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(District meeting per AC Charter – District 1)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Review maps, hear from the public, provide direction to staff/consultant.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Overview of preliminary draft maps. Adjust map(s) as directed.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>
            <a:spLocks noGrp="1"/>
          </p:cNvSpPr>
          <p:nvPr>
            <p:ph type="title"/>
          </p:nvPr>
        </p:nvSpPr>
        <p:spPr>
          <a:xfrm>
            <a:off x="838199" y="146420"/>
            <a:ext cx="106744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i="1" u="sng" dirty="0"/>
              <a:t>For Reference</a:t>
            </a:r>
            <a:r>
              <a:rPr lang="en-US" i="1" dirty="0"/>
              <a:t>: </a:t>
            </a:r>
            <a:r>
              <a:rPr lang="en-US" dirty="0"/>
              <a:t>Redistricting Meeting Schedule</a:t>
            </a:r>
            <a:endParaRPr dirty="0"/>
          </a:p>
        </p:txBody>
      </p:sp>
      <p:cxnSp>
        <p:nvCxnSpPr>
          <p:cNvPr id="171" name="Google Shape;171;p26"/>
          <p:cNvCxnSpPr/>
          <p:nvPr/>
        </p:nvCxnSpPr>
        <p:spPr>
          <a:xfrm>
            <a:off x="961218" y="1601514"/>
            <a:ext cx="9982085" cy="0"/>
          </a:xfrm>
          <a:prstGeom prst="straightConnector1">
            <a:avLst/>
          </a:prstGeom>
          <a:noFill/>
          <a:ln w="19050" cap="flat" cmpd="sng">
            <a:solidFill>
              <a:srgbClr val="5F9AE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2" name="Google Shape;17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6142" y="5952958"/>
            <a:ext cx="3797335" cy="712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3" name="Google Shape;173;p26"/>
          <p:cNvGraphicFramePr/>
          <p:nvPr>
            <p:extLst>
              <p:ext uri="{D42A27DB-BD31-4B8C-83A1-F6EECF244321}">
                <p14:modId xmlns:p14="http://schemas.microsoft.com/office/powerpoint/2010/main" val="1980790297"/>
              </p:ext>
            </p:extLst>
          </p:nvPr>
        </p:nvGraphicFramePr>
        <p:xfrm>
          <a:off x="838199" y="1342452"/>
          <a:ext cx="10805275" cy="4750975"/>
        </p:xfrm>
        <a:graphic>
          <a:graphicData uri="http://schemas.openxmlformats.org/drawingml/2006/table">
            <a:tbl>
              <a:tblPr firstRow="1" firstCol="1" bandRow="1">
                <a:noFill/>
                <a:tableStyleId>{FB45EF50-11F9-4A23-87D2-B406AFC8C0D3}</a:tableStyleId>
              </a:tblPr>
              <a:tblGrid>
                <a:gridCol w="327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7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Board Meeting Date/Time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Action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Content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2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Thursday 11/4 at 6pm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(District meeting per AC Charter – District 2)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Review maps, hear from the public, narrow down maps for consideration, and provide direction to staff/consultant.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Overview of draft maps. Adjust map(s) as directed.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0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Tuesday 11/16 at 6pm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(District meeting per AC Charter – District 5)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Review maps, hear from the public, narrow down (1-2) maps for consideration, and provide direction to staff/consultant.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Overview of draft maps. Adjust map(s) as directed.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2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Tuesday 11/23 at 6pm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(District meeting per AC Charter – District 4)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Review maps, hear from the public, narrow down to a map for consideration, and provide direction to staff/consultant. 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Overview of draft maps. Adjust map as directed.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Thursday 12/2 at 6pm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(District meeting per AC Charter – District 3)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Review maps, hear from the public, and approve map for adoption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Overview of map. Make final map adjustments.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Tuesday, 12/7 at 12pm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First Reading of Ordinance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Overview of map and ordinance.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Tuesday, 12/14 at 12pm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Second Reading of Ordinance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 Adopt Final Map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>
            <a:spLocks noGrp="1"/>
          </p:cNvSpPr>
          <p:nvPr>
            <p:ph type="title"/>
          </p:nvPr>
        </p:nvSpPr>
        <p:spPr>
          <a:xfrm>
            <a:off x="4965431" y="667316"/>
            <a:ext cx="6586491" cy="778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Outline</a:t>
            </a:r>
            <a:endParaRPr b="1" dirty="0"/>
          </a:p>
        </p:txBody>
      </p:sp>
      <p:sp>
        <p:nvSpPr>
          <p:cNvPr id="99" name="Google Shape;99;p3"/>
          <p:cNvSpPr txBox="1">
            <a:spLocks noGrp="1"/>
          </p:cNvSpPr>
          <p:nvPr>
            <p:ph type="body" idx="1"/>
          </p:nvPr>
        </p:nvSpPr>
        <p:spPr>
          <a:xfrm>
            <a:off x="4965431" y="1865749"/>
            <a:ext cx="6586489" cy="4799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270"/>
              <a:buFont typeface="Calibri"/>
              <a:buChar char="⮚"/>
            </a:pPr>
            <a:r>
              <a:rPr lang="en-US" sz="2900" dirty="0"/>
              <a:t>Outreach Activities</a:t>
            </a:r>
          </a:p>
          <a:p>
            <a:pPr marL="0" indent="0">
              <a:lnSpc>
                <a:spcPct val="100000"/>
              </a:lnSpc>
              <a:spcBef>
                <a:spcPts val="520"/>
              </a:spcBef>
              <a:buClr>
                <a:srgbClr val="0BD0D9"/>
              </a:buClr>
              <a:buSzPts val="2270"/>
              <a:buFont typeface="Calibri"/>
              <a:buChar char="⮚"/>
            </a:pPr>
            <a:r>
              <a:rPr lang="en-US" sz="2900" dirty="0"/>
              <a:t>Mapping Criteria</a:t>
            </a:r>
          </a:p>
          <a:p>
            <a:pPr marL="284163" indent="-284163">
              <a:lnSpc>
                <a:spcPct val="100000"/>
              </a:lnSpc>
              <a:spcBef>
                <a:spcPts val="520"/>
              </a:spcBef>
              <a:buClr>
                <a:srgbClr val="0BD0D9"/>
              </a:buClr>
              <a:buSzPts val="2270"/>
              <a:buFont typeface="Calibri"/>
              <a:buChar char="⮚"/>
            </a:pPr>
            <a:r>
              <a:rPr lang="en-US" sz="2900" dirty="0"/>
              <a:t>Map visualizations and Community of Interest (COI) Overview</a:t>
            </a:r>
          </a:p>
          <a:p>
            <a:pPr marL="0" indent="0">
              <a:lnSpc>
                <a:spcPct val="100000"/>
              </a:lnSpc>
              <a:spcBef>
                <a:spcPts val="520"/>
              </a:spcBef>
              <a:buClr>
                <a:srgbClr val="0BD0D9"/>
              </a:buClr>
              <a:buSzPts val="2270"/>
              <a:buFont typeface="Calibri"/>
              <a:buChar char="⮚"/>
            </a:pPr>
            <a:r>
              <a:rPr lang="en-US" sz="2900" dirty="0"/>
              <a:t>Board Receive Public Comments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270"/>
              <a:buFont typeface="Calibri"/>
              <a:buChar char="⮚"/>
            </a:pPr>
            <a:r>
              <a:rPr lang="en-US" sz="2900" dirty="0"/>
              <a:t>Board to draw one or more maps</a:t>
            </a:r>
          </a:p>
          <a:p>
            <a:pPr marL="742950" lvl="1" indent="-285750">
              <a:lnSpc>
                <a:spcPct val="100000"/>
              </a:lnSpc>
              <a:spcBef>
                <a:spcPts val="520"/>
              </a:spcBef>
              <a:buClr>
                <a:srgbClr val="0BD0D9"/>
              </a:buClr>
              <a:buSzPts val="2270"/>
              <a:buFont typeface="Calibri"/>
              <a:buChar char="⮚"/>
            </a:pPr>
            <a:r>
              <a:rPr lang="en-US" sz="2500" dirty="0"/>
              <a:t>At least 2 public hearings must be held after the Board draws draft maps</a:t>
            </a:r>
          </a:p>
          <a:p>
            <a:pPr marL="742950" lvl="1" indent="-285750">
              <a:lnSpc>
                <a:spcPct val="100000"/>
              </a:lnSpc>
              <a:spcBef>
                <a:spcPts val="520"/>
              </a:spcBef>
              <a:buClr>
                <a:srgbClr val="0BD0D9"/>
              </a:buClr>
              <a:buSzPts val="2270"/>
              <a:buFont typeface="Calibri"/>
              <a:buChar char="⮚"/>
            </a:pPr>
            <a:r>
              <a:rPr lang="en-US" sz="2500" dirty="0"/>
              <a:t>A draft map must be published on the internet for 7 or 3 days (after 11/18) before adoption as a final map</a:t>
            </a: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270"/>
              <a:buFont typeface="Calibri"/>
              <a:buChar char="⮚"/>
            </a:pPr>
            <a:endParaRPr lang="en-US" sz="2900" dirty="0"/>
          </a:p>
        </p:txBody>
      </p:sp>
      <p:pic>
        <p:nvPicPr>
          <p:cNvPr id="100" name="Google Shape;100;p3" descr="A picture containing grass, outdoor, sky, fiel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Google Shape;101;p3"/>
          <p:cNvCxnSpPr/>
          <p:nvPr/>
        </p:nvCxnSpPr>
        <p:spPr>
          <a:xfrm>
            <a:off x="5061269" y="1751324"/>
            <a:ext cx="6309360" cy="0"/>
          </a:xfrm>
          <a:prstGeom prst="straightConnector1">
            <a:avLst/>
          </a:prstGeom>
          <a:noFill/>
          <a:ln w="19050" cap="flat" cmpd="sng">
            <a:solidFill>
              <a:srgbClr val="5F9AE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071470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 dirty="0"/>
              <a:t>Outreach Activities</a:t>
            </a:r>
            <a:endParaRPr b="1" dirty="0"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10510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7465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3200" dirty="0"/>
              <a:t>Presentations: </a:t>
            </a:r>
          </a:p>
          <a:p>
            <a:pPr marL="831850" lvl="1" indent="-374650">
              <a:lnSpc>
                <a:spcPct val="100000"/>
              </a:lnSpc>
              <a:spcBef>
                <a:spcPts val="1000"/>
              </a:spcBef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2800" dirty="0"/>
              <a:t>Allen Temple Baptist Church Town Hall </a:t>
            </a:r>
          </a:p>
          <a:p>
            <a:pPr marL="831850" lvl="1" indent="-374650">
              <a:lnSpc>
                <a:spcPct val="100000"/>
              </a:lnSpc>
              <a:spcBef>
                <a:spcPts val="1000"/>
              </a:spcBef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2800" dirty="0"/>
              <a:t>Alameda County Public Information Officer Roundtable </a:t>
            </a:r>
          </a:p>
          <a:p>
            <a:pPr marL="831850" lvl="1" indent="-374650">
              <a:lnSpc>
                <a:spcPct val="100000"/>
              </a:lnSpc>
              <a:spcBef>
                <a:spcPts val="1000"/>
              </a:spcBef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2800" dirty="0"/>
              <a:t>Early Childhood Education State Contractors Meeting </a:t>
            </a:r>
          </a:p>
          <a:p>
            <a:pPr marL="831850" lvl="1" indent="-374650">
              <a:lnSpc>
                <a:spcPct val="100000"/>
              </a:lnSpc>
              <a:spcBef>
                <a:spcPts val="1000"/>
              </a:spcBef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2800" dirty="0"/>
              <a:t>Unity in the Community (San Leandro community-based organization) </a:t>
            </a:r>
          </a:p>
          <a:p>
            <a:pPr marL="310896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None/>
            </a:pP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100" dirty="0"/>
          </a:p>
        </p:txBody>
      </p:sp>
      <p:cxnSp>
        <p:nvCxnSpPr>
          <p:cNvPr id="117" name="Google Shape;117;p21"/>
          <p:cNvCxnSpPr/>
          <p:nvPr/>
        </p:nvCxnSpPr>
        <p:spPr>
          <a:xfrm>
            <a:off x="961218" y="1601514"/>
            <a:ext cx="9982085" cy="0"/>
          </a:xfrm>
          <a:prstGeom prst="straightConnector1">
            <a:avLst/>
          </a:prstGeom>
          <a:noFill/>
          <a:ln w="19050" cap="flat" cmpd="sng">
            <a:solidFill>
              <a:srgbClr val="5F9AE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8" name="Google Shape;11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6142" y="5952958"/>
            <a:ext cx="3797335" cy="7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B3245-5FBD-4508-9F1A-374B5A1E7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74" y="144603"/>
            <a:ext cx="10515600" cy="1325563"/>
          </a:xfrm>
        </p:spPr>
        <p:txBody>
          <a:bodyPr/>
          <a:lstStyle/>
          <a:p>
            <a:r>
              <a:rPr lang="en-US" u="sng" dirty="0"/>
              <a:t>Ethnic Media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1C4E2D-396E-4EA7-A308-3B9743E7B3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49878"/>
          <a:stretch/>
        </p:blipFill>
        <p:spPr>
          <a:xfrm>
            <a:off x="169476" y="1560145"/>
            <a:ext cx="3284646" cy="22013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459DF3-35B9-4CF9-B96C-6B547073D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68" y="2660797"/>
            <a:ext cx="2991004" cy="2540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134A71-0209-4B54-8F4E-82B74B74F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3261" y="764378"/>
            <a:ext cx="6896454" cy="1016052"/>
          </a:xfrm>
          <a:prstGeom prst="rect">
            <a:avLst/>
          </a:prstGeom>
        </p:spPr>
      </p:pic>
      <p:pic>
        <p:nvPicPr>
          <p:cNvPr id="1026" name="Picture 1">
            <a:extLst>
              <a:ext uri="{FF2B5EF4-FFF2-40B4-BE49-F238E27FC236}">
                <a16:creationId xmlns:a16="http://schemas.microsoft.com/office/drawing/2014/main" id="{C610F480-4097-4D1A-8751-80572A01D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653" y="3357709"/>
            <a:ext cx="5162550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2">
            <a:extLst>
              <a:ext uri="{FF2B5EF4-FFF2-40B4-BE49-F238E27FC236}">
                <a16:creationId xmlns:a16="http://schemas.microsoft.com/office/drawing/2014/main" id="{7E287BBE-8D7A-4C74-99BD-51AF7D1D3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653" y="4824559"/>
            <a:ext cx="51498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550636E4-C56D-4D2E-83BC-5B7514D89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6309" y="150565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CCE0D9-9662-4B5E-88FD-A908C93E0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6736" y="1565692"/>
            <a:ext cx="2460720" cy="843434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World Journal </a:t>
            </a:r>
          </a:p>
        </p:txBody>
      </p:sp>
      <p:pic>
        <p:nvPicPr>
          <p:cNvPr id="1030" name="Picture 6" descr="El Tímpano">
            <a:hlinkClick r:id="rId9"/>
            <a:extLst>
              <a:ext uri="{FF2B5EF4-FFF2-40B4-BE49-F238E27FC236}">
                <a16:creationId xmlns:a16="http://schemas.microsoft.com/office/drawing/2014/main" id="{914E0978-1817-4E45-AE00-576849B53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855" y="2046224"/>
            <a:ext cx="1428929" cy="141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6813A3B-EA17-4C08-9BC8-E7C6C836CABF}"/>
              </a:ext>
            </a:extLst>
          </p:cNvPr>
          <p:cNvSpPr txBox="1">
            <a:spLocks/>
          </p:cNvSpPr>
          <p:nvPr/>
        </p:nvSpPr>
        <p:spPr>
          <a:xfrm>
            <a:off x="8443784" y="2304996"/>
            <a:ext cx="3300912" cy="843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sz="4600" dirty="0"/>
              <a:t>El Tímpano</a:t>
            </a:r>
            <a:br>
              <a:rPr lang="en-US" dirty="0"/>
            </a:br>
            <a:r>
              <a:rPr lang="en-US" dirty="0"/>
              <a:t>Spanish information channel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A438F9-4F24-429C-B66E-CBB171F64C3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3478" y="5441877"/>
            <a:ext cx="5181866" cy="14161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E8D770-AC77-4621-BEA2-14D878BC26E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09579" y="2926397"/>
            <a:ext cx="3130967" cy="1140528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7E5CDB2-DAD7-4518-AC0C-0D164819BA95}"/>
              </a:ext>
            </a:extLst>
          </p:cNvPr>
          <p:cNvSpPr txBox="1">
            <a:spLocks/>
          </p:cNvSpPr>
          <p:nvPr/>
        </p:nvSpPr>
        <p:spPr>
          <a:xfrm>
            <a:off x="3942901" y="3969747"/>
            <a:ext cx="2460720" cy="843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dirty="0"/>
              <a:t>KIQI 1010AM </a:t>
            </a:r>
            <a:br>
              <a:rPr lang="en-US" dirty="0"/>
            </a:br>
            <a:r>
              <a:rPr lang="en-US" dirty="0"/>
              <a:t>Spanish radio </a:t>
            </a:r>
          </a:p>
        </p:txBody>
      </p:sp>
    </p:spTree>
    <p:extLst>
      <p:ext uri="{BB962C8B-B14F-4D97-AF65-F5344CB8AC3E}">
        <p14:creationId xmlns:p14="http://schemas.microsoft.com/office/powerpoint/2010/main" val="2364396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"/>
          <p:cNvSpPr txBox="1">
            <a:spLocks noGrp="1"/>
          </p:cNvSpPr>
          <p:nvPr>
            <p:ph type="title"/>
          </p:nvPr>
        </p:nvSpPr>
        <p:spPr>
          <a:xfrm>
            <a:off x="198927" y="-19857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Public Input To Date </a:t>
            </a:r>
            <a:endParaRPr b="1" dirty="0"/>
          </a:p>
        </p:txBody>
      </p:sp>
      <p:graphicFrame>
        <p:nvGraphicFramePr>
          <p:cNvPr id="107" name="Google Shape;107;p7"/>
          <p:cNvGraphicFramePr/>
          <p:nvPr>
            <p:extLst>
              <p:ext uri="{D42A27DB-BD31-4B8C-83A1-F6EECF244321}">
                <p14:modId xmlns:p14="http://schemas.microsoft.com/office/powerpoint/2010/main" val="3266018918"/>
              </p:ext>
            </p:extLst>
          </p:nvPr>
        </p:nvGraphicFramePr>
        <p:xfrm>
          <a:off x="469386" y="771525"/>
          <a:ext cx="11085825" cy="5314950"/>
        </p:xfrm>
        <a:graphic>
          <a:graphicData uri="http://schemas.openxmlformats.org/drawingml/2006/table">
            <a:tbl>
              <a:tblPr firstRow="1" bandRow="1">
                <a:noFill/>
                <a:tableStyleId>{FB45EF50-11F9-4A23-87D2-B406AFC8C0D3}</a:tableStyleId>
              </a:tblPr>
              <a:tblGrid>
                <a:gridCol w="674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2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4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US" sz="2900" u="none" strike="noStrike" cap="none" dirty="0"/>
                        <a:t>Method of Participation </a:t>
                      </a:r>
                      <a:endParaRPr sz="1400" u="none" strike="noStrike" cap="none" dirty="0"/>
                    </a:p>
                  </a:txBody>
                  <a:tcPr marL="91450" marR="91450" marT="41575" marB="415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US" sz="2900" u="none" strike="noStrike" cap="none" dirty="0"/>
                        <a:t>Inputs as of 11/15/2021 </a:t>
                      </a:r>
                      <a:endParaRPr sz="1400" u="none" strike="noStrike" cap="none" dirty="0"/>
                    </a:p>
                  </a:txBody>
                  <a:tcPr marL="91450" marR="91450" marT="41575" marB="415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3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400" u="none" strike="noStrike" cap="none" dirty="0"/>
                        <a:t>“Community of Interest” </a:t>
                      </a:r>
                      <a:br>
                        <a:rPr lang="en-US" sz="2400" u="none" strike="noStrike" cap="none" dirty="0"/>
                      </a:br>
                      <a:r>
                        <a:rPr lang="en-US" sz="2400" u="none" strike="noStrike" cap="none" dirty="0"/>
                        <a:t>Online Tool </a:t>
                      </a:r>
                      <a:endParaRPr sz="24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400" u="none" strike="noStrike" cap="none" dirty="0"/>
                        <a:t>Submissions</a:t>
                      </a:r>
                      <a:endParaRPr sz="2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 dirty="0"/>
                    </a:p>
                  </a:txBody>
                  <a:tcPr marL="91450" marR="91450" marT="41575" marB="415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3600" b="1" u="none" strike="noStrike" cap="none" dirty="0"/>
                        <a:t>139</a:t>
                      </a:r>
                      <a:endParaRPr sz="3600" b="1" u="none" strike="noStrike" cap="none" dirty="0"/>
                    </a:p>
                  </a:txBody>
                  <a:tcPr marL="91450" marR="91450" marT="41575" marB="415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8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400" u="none" strike="noStrike" cap="none" dirty="0"/>
                        <a:t>Written comments: </a:t>
                      </a:r>
                      <a:br>
                        <a:rPr lang="en-US" sz="2400" u="none" strike="noStrike" cap="none" dirty="0"/>
                      </a:br>
                      <a:r>
                        <a:rPr lang="en-US" sz="2400" i="1" u="none" strike="noStrike" cap="none" dirty="0"/>
                        <a:t>Emails, comments on the webpage, or mailed in </a:t>
                      </a:r>
                      <a:endParaRPr sz="2400" u="none" strike="noStrike" cap="none" dirty="0"/>
                    </a:p>
                  </a:txBody>
                  <a:tcPr marL="91450" marR="91450" marT="41575" marB="415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lang="en-US" sz="1400" u="none" strike="noStrike" cap="none" dirty="0"/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500"/>
                        <a:buFont typeface="Arial"/>
                        <a:buNone/>
                      </a:pPr>
                      <a:r>
                        <a:rPr lang="en-US" sz="3600" b="1" dirty="0"/>
                        <a:t>100</a:t>
                      </a:r>
                    </a:p>
                  </a:txBody>
                  <a:tcPr marL="91450" marR="91450" marT="41575" marB="415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8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400" u="none" strike="noStrike" cap="none" dirty="0"/>
                        <a:t>Proposed public maps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1800" i="1" u="none" strike="noStrike" cap="none" dirty="0"/>
                        <a:t>Online mapping program launched on October 11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endParaRPr lang="en-US" sz="2400" u="none" strike="noStrike" cap="none" dirty="0"/>
                    </a:p>
                  </a:txBody>
                  <a:tcPr marL="91450" marR="91450" marT="41575" marB="4157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  <a:tabLst/>
                        <a:defRPr/>
                      </a:pPr>
                      <a:r>
                        <a:rPr lang="en-US" sz="3600" b="1" dirty="0"/>
                        <a:t>2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lang="en-US" sz="1400" u="none" strike="noStrike" cap="none" dirty="0">
                        <a:highlight>
                          <a:srgbClr val="FFFF00"/>
                        </a:highlight>
                      </a:endParaRPr>
                    </a:p>
                  </a:txBody>
                  <a:tcPr marL="91450" marR="91450" marT="41575" marB="415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8" name="Google Shape;108;p7" descr="Map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03642" y="1652271"/>
            <a:ext cx="2954944" cy="195445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7"/>
          <p:cNvSpPr/>
          <p:nvPr/>
        </p:nvSpPr>
        <p:spPr>
          <a:xfrm>
            <a:off x="5231847" y="2824815"/>
            <a:ext cx="393740" cy="304800"/>
          </a:xfrm>
          <a:prstGeom prst="pentagon">
            <a:avLst>
              <a:gd name="hf" fmla="val 105146"/>
              <a:gd name="vf" fmla="val 11055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7"/>
          <p:cNvSpPr/>
          <p:nvPr/>
        </p:nvSpPr>
        <p:spPr>
          <a:xfrm rot="911443">
            <a:off x="2362177" y="2470792"/>
            <a:ext cx="2878554" cy="316041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7F04B9-3D65-4E45-B7B6-029628C70319}"/>
              </a:ext>
            </a:extLst>
          </p:cNvPr>
          <p:cNvSpPr txBox="1"/>
          <p:nvPr/>
        </p:nvSpPr>
        <p:spPr>
          <a:xfrm>
            <a:off x="2707619" y="6171302"/>
            <a:ext cx="7021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All public input is posted on Redistricting2021.acgov.org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071470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 dirty="0"/>
              <a:t>What are the mapping criteria? </a:t>
            </a:r>
            <a:endParaRPr b="1" dirty="0"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10510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i="1" dirty="0"/>
              <a:t>FAIR MAPS ACT of 2019 (incorporating Alameda County Charter Criteria)</a:t>
            </a:r>
            <a:endParaRPr sz="2400" i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i="1" dirty="0"/>
              <a:t>Criteria are Ranked in Order of Priority (“to the extent practicable”)</a:t>
            </a:r>
            <a:endParaRPr sz="2400" i="1" dirty="0"/>
          </a:p>
          <a:p>
            <a:pPr marL="37465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2400" dirty="0"/>
              <a:t>Compliance with US and CA Constitution (</a:t>
            </a:r>
            <a:r>
              <a:rPr lang="en-US" sz="2400" b="1" dirty="0"/>
              <a:t>equal population</a:t>
            </a:r>
            <a:r>
              <a:rPr lang="en-US" sz="2400" dirty="0"/>
              <a:t>) </a:t>
            </a:r>
            <a:endParaRPr dirty="0"/>
          </a:p>
          <a:p>
            <a:pPr marL="37465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2400" dirty="0"/>
              <a:t>Compliance with </a:t>
            </a:r>
            <a:r>
              <a:rPr lang="en-US" sz="2400" b="1" dirty="0"/>
              <a:t>federal</a:t>
            </a:r>
            <a:r>
              <a:rPr lang="en-US" sz="2400" dirty="0"/>
              <a:t> </a:t>
            </a:r>
            <a:r>
              <a:rPr lang="en-US" sz="2400" b="1" dirty="0"/>
              <a:t>Voting Rights Act</a:t>
            </a:r>
            <a:r>
              <a:rPr lang="en-US" sz="2400" dirty="0"/>
              <a:t> (race and language minorities)</a:t>
            </a:r>
            <a:endParaRPr dirty="0"/>
          </a:p>
          <a:p>
            <a:pPr marL="37465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2400" b="1" dirty="0"/>
              <a:t>Contiguity</a:t>
            </a:r>
            <a:endParaRPr dirty="0"/>
          </a:p>
          <a:p>
            <a:pPr marL="37465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2400" dirty="0"/>
              <a:t>Respect for (minimize division of) </a:t>
            </a:r>
            <a:r>
              <a:rPr lang="en-US" sz="2400" b="1" dirty="0"/>
              <a:t>local neighborhoods</a:t>
            </a:r>
            <a:r>
              <a:rPr lang="en-US" sz="2400" dirty="0"/>
              <a:t> and </a:t>
            </a:r>
            <a:r>
              <a:rPr lang="en-US" sz="2400" b="1" dirty="0"/>
              <a:t>Communities of Interest</a:t>
            </a:r>
            <a:r>
              <a:rPr lang="en-US" sz="2400" dirty="0"/>
              <a:t> (COIs)</a:t>
            </a:r>
            <a:endParaRPr dirty="0"/>
          </a:p>
          <a:p>
            <a:pPr marL="831850" lvl="2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dirty="0"/>
              <a:t>COIs may not include relationships with political parties, incumbents, or political candidates.</a:t>
            </a:r>
            <a:endParaRPr dirty="0"/>
          </a:p>
          <a:p>
            <a:pPr marL="310896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None/>
            </a:pP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100" dirty="0"/>
          </a:p>
        </p:txBody>
      </p:sp>
      <p:cxnSp>
        <p:nvCxnSpPr>
          <p:cNvPr id="117" name="Google Shape;117;p21"/>
          <p:cNvCxnSpPr/>
          <p:nvPr/>
        </p:nvCxnSpPr>
        <p:spPr>
          <a:xfrm>
            <a:off x="961218" y="1601514"/>
            <a:ext cx="9982085" cy="0"/>
          </a:xfrm>
          <a:prstGeom prst="straightConnector1">
            <a:avLst/>
          </a:prstGeom>
          <a:noFill/>
          <a:ln w="19050" cap="flat" cmpd="sng">
            <a:solidFill>
              <a:srgbClr val="5F9AE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8" name="Google Shape;11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6142" y="5952958"/>
            <a:ext cx="3797335" cy="71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6967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071470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 dirty="0"/>
              <a:t>What are the mapping criteria? </a:t>
            </a:r>
            <a:r>
              <a:rPr lang="en-US" sz="2800" b="1" dirty="0"/>
              <a:t>(continued)</a:t>
            </a:r>
            <a:endParaRPr b="1" dirty="0"/>
          </a:p>
        </p:txBody>
      </p:sp>
      <p:sp>
        <p:nvSpPr>
          <p:cNvPr id="124" name="Google Shape;124;p22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10510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i="1" dirty="0"/>
              <a:t>Criteria Ranked in Order of Priority (“to the extent practicable”)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i="1" dirty="0"/>
          </a:p>
          <a:p>
            <a:pPr marL="37465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2400" dirty="0"/>
              <a:t>Respect for (minimize division of) </a:t>
            </a:r>
            <a:r>
              <a:rPr lang="en-US" sz="2400" b="1" dirty="0"/>
              <a:t>Cities </a:t>
            </a:r>
            <a:r>
              <a:rPr lang="en-US" sz="2400" dirty="0"/>
              <a:t>and</a:t>
            </a:r>
            <a:r>
              <a:rPr lang="en-US" sz="2400" b="1" dirty="0"/>
              <a:t> Census Designated Places</a:t>
            </a:r>
            <a:endParaRPr dirty="0"/>
          </a:p>
          <a:p>
            <a:pPr marL="37465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2400" dirty="0"/>
              <a:t>Boundaries should be </a:t>
            </a:r>
            <a:r>
              <a:rPr lang="en-US" sz="2400" b="1" dirty="0"/>
              <a:t>easily identifiable and understandable</a:t>
            </a:r>
            <a:r>
              <a:rPr lang="en-US" sz="2400" dirty="0"/>
              <a:t> by residents</a:t>
            </a:r>
            <a:endParaRPr dirty="0"/>
          </a:p>
          <a:p>
            <a:pPr marL="37465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2400" b="1" dirty="0"/>
              <a:t>Compactness: </a:t>
            </a:r>
            <a:r>
              <a:rPr lang="en-US" sz="2400" dirty="0"/>
              <a:t>If it doesn’t conflict with preceding criteria</a:t>
            </a:r>
            <a:endParaRPr dirty="0"/>
          </a:p>
          <a:p>
            <a:pPr marL="37465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Font typeface="Calibri"/>
              <a:buChar char="•"/>
            </a:pPr>
            <a:r>
              <a:rPr lang="en-US" sz="2400" dirty="0"/>
              <a:t>Do not favor or discriminate against political parties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D0D9"/>
              </a:buClr>
              <a:buSzPts val="2400"/>
              <a:buNone/>
            </a:pPr>
            <a:endParaRPr sz="2400" i="1" dirty="0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300" i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300" i="1" dirty="0">
              <a:solidFill>
                <a:schemeClr val="lt1"/>
              </a:solidFill>
            </a:endParaRPr>
          </a:p>
        </p:txBody>
      </p:sp>
      <p:cxnSp>
        <p:nvCxnSpPr>
          <p:cNvPr id="125" name="Google Shape;125;p22"/>
          <p:cNvCxnSpPr/>
          <p:nvPr/>
        </p:nvCxnSpPr>
        <p:spPr>
          <a:xfrm>
            <a:off x="961218" y="1601514"/>
            <a:ext cx="9982085" cy="0"/>
          </a:xfrm>
          <a:prstGeom prst="straightConnector1">
            <a:avLst/>
          </a:prstGeom>
          <a:noFill/>
          <a:ln w="19050" cap="flat" cmpd="sng">
            <a:solidFill>
              <a:srgbClr val="5F9AE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6" name="Google Shape;12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6142" y="5952958"/>
            <a:ext cx="3797335" cy="7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 dirty="0"/>
              <a:t>Map Visualizations and COI/Map Submittals Overview</a:t>
            </a:r>
            <a:endParaRPr b="1" dirty="0"/>
          </a:p>
        </p:txBody>
      </p:sp>
      <p:cxnSp>
        <p:nvCxnSpPr>
          <p:cNvPr id="141" name="Google Shape;141;p20"/>
          <p:cNvCxnSpPr/>
          <p:nvPr/>
        </p:nvCxnSpPr>
        <p:spPr>
          <a:xfrm>
            <a:off x="961218" y="1601514"/>
            <a:ext cx="9982085" cy="0"/>
          </a:xfrm>
          <a:prstGeom prst="straightConnector1">
            <a:avLst/>
          </a:prstGeom>
          <a:noFill/>
          <a:ln w="19050" cap="flat" cmpd="sng">
            <a:solidFill>
              <a:srgbClr val="5F9AE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2" name="Google Shape;14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6142" y="5952958"/>
            <a:ext cx="3797335" cy="7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89001B-41D4-4F35-B5D6-B1E322D9B132}"/>
              </a:ext>
            </a:extLst>
          </p:cNvPr>
          <p:cNvSpPr txBox="1"/>
          <p:nvPr/>
        </p:nvSpPr>
        <p:spPr>
          <a:xfrm>
            <a:off x="916459" y="1905506"/>
            <a:ext cx="100268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(Change to live map presentation)</a:t>
            </a:r>
          </a:p>
          <a:p>
            <a:endParaRPr lang="en-US" sz="3200" i="1" dirty="0"/>
          </a:p>
          <a:p>
            <a:r>
              <a:rPr lang="en-US" sz="3200" i="1" dirty="0"/>
              <a:t>Visualizations are shown in subsequent slides for reference. The same information is provided in the live map presentation.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 dirty="0"/>
              <a:t>Map Visualizations</a:t>
            </a:r>
            <a:endParaRPr b="1" dirty="0"/>
          </a:p>
        </p:txBody>
      </p:sp>
      <p:cxnSp>
        <p:nvCxnSpPr>
          <p:cNvPr id="141" name="Google Shape;141;p20"/>
          <p:cNvCxnSpPr/>
          <p:nvPr/>
        </p:nvCxnSpPr>
        <p:spPr>
          <a:xfrm>
            <a:off x="961218" y="1601514"/>
            <a:ext cx="9982085" cy="0"/>
          </a:xfrm>
          <a:prstGeom prst="straightConnector1">
            <a:avLst/>
          </a:prstGeom>
          <a:noFill/>
          <a:ln w="19050" cap="flat" cmpd="sng">
            <a:solidFill>
              <a:srgbClr val="5F9AE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FA5EAE9-7261-4F7A-B28E-C1C1EB682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218" y="54265"/>
            <a:ext cx="8516414" cy="674947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A74CC8D-FF4E-4E4D-8002-7D39AD5FC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697" y="1223963"/>
            <a:ext cx="7927053" cy="455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439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2695</TotalTime>
  <Words>1413</Words>
  <Application>Microsoft Office PowerPoint</Application>
  <PresentationFormat>Widescreen</PresentationFormat>
  <Paragraphs>158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Noto Sans Symbols</vt:lpstr>
      <vt:lpstr>Office Theme</vt:lpstr>
      <vt:lpstr>PowerPoint Presentation</vt:lpstr>
      <vt:lpstr>Outline</vt:lpstr>
      <vt:lpstr>Outreach Activities</vt:lpstr>
      <vt:lpstr>Ethnic Media </vt:lpstr>
      <vt:lpstr>Public Input To Date </vt:lpstr>
      <vt:lpstr>What are the mapping criteria? </vt:lpstr>
      <vt:lpstr>What are the mapping criteria? (continued)</vt:lpstr>
      <vt:lpstr>Map Visualizations and COI/Map Submittals Overview</vt:lpstr>
      <vt:lpstr>Map Visualizations</vt:lpstr>
      <vt:lpstr>Visualization A</vt:lpstr>
      <vt:lpstr>Map Visualizations</vt:lpstr>
      <vt:lpstr>Visualization B</vt:lpstr>
      <vt:lpstr>Map Visualizations</vt:lpstr>
      <vt:lpstr>Visualization C</vt:lpstr>
      <vt:lpstr>Map Visualizations</vt:lpstr>
      <vt:lpstr>Visualization D</vt:lpstr>
      <vt:lpstr>PowerPoint Presentation</vt:lpstr>
      <vt:lpstr>For Reference: Redistricting Meeting Schedule</vt:lpstr>
      <vt:lpstr>For Reference: Redistricting Meeting Schedule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Farmer, Casey, CDA</dc:creator>
  <cp:lastModifiedBy>Rivera, Sandra, CDA</cp:lastModifiedBy>
  <cp:revision>113</cp:revision>
  <cp:lastPrinted>2021-11-15T20:23:54Z</cp:lastPrinted>
  <dcterms:created xsi:type="dcterms:W3CDTF">2021-09-14T21:59:15Z</dcterms:created>
  <dcterms:modified xsi:type="dcterms:W3CDTF">2021-11-15T21:54:19Z</dcterms:modified>
</cp:coreProperties>
</file>