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58" r:id="rId4"/>
    <p:sldId id="270" r:id="rId5"/>
    <p:sldId id="260" r:id="rId6"/>
    <p:sldId id="281" r:id="rId7"/>
    <p:sldId id="262" r:id="rId8"/>
    <p:sldId id="282" r:id="rId9"/>
    <p:sldId id="264" r:id="rId10"/>
    <p:sldId id="26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4" roundtripDataSignature="AMtx7mjsHpmRRpV/veR3a7B2+qbiWgb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5EF50-11F9-4A23-87D2-B406AFC8C0D3}">
  <a:tblStyle styleId="{FB45EF50-11F9-4A23-87D2-B406AFC8C0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Casey to note outreach efforts. Summarize public input later.</a:t>
            </a:r>
            <a:endParaRPr dirty="0"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01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8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70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3" name="Google Shape;153;p24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districting2021.acgov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districting2021.acgov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334474"/>
            <a:ext cx="11796052" cy="22142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63027" y="3844909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</a:rPr>
              <a:t>Karin Mac Donald &amp; </a:t>
            </a:r>
            <a:r>
              <a:rPr lang="en-US" sz="2000">
                <a:solidFill>
                  <a:schemeClr val="dk1"/>
                </a:solidFill>
              </a:rPr>
              <a:t>Jane Hood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Data &amp; Research, LLC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Consultants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Bazar, Casey Farmer &amp; Sandi Rivera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Development Agency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29977" y="6038726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963508" y="2632649"/>
            <a:ext cx="6543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Hearing – November 23,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District 4 Meeting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8199" y="146420"/>
            <a:ext cx="10674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 dirty="0"/>
              <a:t>For Reference</a:t>
            </a:r>
            <a:r>
              <a:rPr lang="en-US" i="1" dirty="0"/>
              <a:t>: </a:t>
            </a:r>
            <a:r>
              <a:rPr lang="en-US" dirty="0"/>
              <a:t>Redistricting Meeting Schedule</a:t>
            </a:r>
            <a:endParaRPr dirty="0"/>
          </a:p>
        </p:txBody>
      </p:sp>
      <p:cxnSp>
        <p:nvCxnSpPr>
          <p:cNvPr id="171" name="Google Shape;171;p26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6"/>
          <p:cNvGraphicFramePr/>
          <p:nvPr>
            <p:extLst>
              <p:ext uri="{D42A27DB-BD31-4B8C-83A1-F6EECF244321}">
                <p14:modId xmlns:p14="http://schemas.microsoft.com/office/powerpoint/2010/main" val="4281030509"/>
              </p:ext>
            </p:extLst>
          </p:nvPr>
        </p:nvGraphicFramePr>
        <p:xfrm>
          <a:off x="838199" y="1342452"/>
          <a:ext cx="10805275" cy="2908450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32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11/23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Admin Code – District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to a map for consideration, and provide direction to staff/consultant.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Overview of draft maps. Adjust map as directed.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12/2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Admin Code  – District 3)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and approve map for adoption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map. Make final map adjustments.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12/7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First Reading of Ordinance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 and ordinance.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12/14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Reading of Ordinance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Adopt Final Map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965431" y="667316"/>
            <a:ext cx="6586491" cy="77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Outline</a:t>
            </a:r>
            <a:endParaRPr b="1"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965431" y="1865749"/>
            <a:ext cx="6586489" cy="479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Outreach Activities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Mapping Criteria</a:t>
            </a:r>
          </a:p>
          <a:p>
            <a:pPr marL="284163" indent="-284163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Draft Map and Community of Interest (COI) Overview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Board Receive Public Comments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Provide direction to consultant and staff on draft map modifications </a:t>
            </a:r>
          </a:p>
        </p:txBody>
      </p:sp>
      <p:pic>
        <p:nvPicPr>
          <p:cNvPr id="100" name="Google Shape;100;p3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"/>
          <p:cNvCxnSpPr/>
          <p:nvPr/>
        </p:nvCxnSpPr>
        <p:spPr>
          <a:xfrm>
            <a:off x="5061269" y="1751324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98927" y="-198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Public Input To Date </a:t>
            </a:r>
            <a:endParaRPr b="1" dirty="0"/>
          </a:p>
        </p:txBody>
      </p:sp>
      <p:graphicFrame>
        <p:nvGraphicFramePr>
          <p:cNvPr id="107" name="Google Shape;107;p7"/>
          <p:cNvGraphicFramePr/>
          <p:nvPr>
            <p:extLst>
              <p:ext uri="{D42A27DB-BD31-4B8C-83A1-F6EECF244321}">
                <p14:modId xmlns:p14="http://schemas.microsoft.com/office/powerpoint/2010/main" val="1239051462"/>
              </p:ext>
            </p:extLst>
          </p:nvPr>
        </p:nvGraphicFramePr>
        <p:xfrm>
          <a:off x="469386" y="771525"/>
          <a:ext cx="11085825" cy="5314950"/>
        </p:xfrm>
        <a:graphic>
          <a:graphicData uri="http://schemas.openxmlformats.org/drawingml/2006/table">
            <a:tbl>
              <a:tblPr firstRow="1" bandRow="1">
                <a:noFill/>
                <a:tableStyleId>{FB45EF50-11F9-4A23-87D2-B406AFC8C0D3}</a:tableStyleId>
              </a:tblPr>
              <a:tblGrid>
                <a:gridCol w="67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Method of Participation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Inputs as of 11/22/2021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“Community of Interest”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u="none" strike="noStrike" cap="none" dirty="0"/>
                        <a:t>Online Tool 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Submissions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3600" b="1" u="none" strike="noStrike" cap="none"/>
                        <a:t>145</a:t>
                      </a:r>
                      <a:endParaRPr sz="3600" b="1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Written comments: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i="1" u="none" strike="noStrike" cap="none" dirty="0"/>
                        <a:t>Emails, comments on the webpage, or mailed in </a:t>
                      </a:r>
                      <a:endParaRPr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Font typeface="Arial"/>
                        <a:buNone/>
                      </a:pPr>
                      <a:r>
                        <a:rPr lang="en-US" sz="3600" b="1" dirty="0"/>
                        <a:t>128</a:t>
                      </a: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Proposed public maps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1800" i="1" u="none" strike="noStrike" cap="none" dirty="0"/>
                        <a:t>Online mapping program launched on October 11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lang="en-US"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n-US" sz="3600" b="1" dirty="0"/>
                        <a:t>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7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642" y="1652271"/>
            <a:ext cx="2954944" cy="1954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5231847" y="2824815"/>
            <a:ext cx="393740" cy="304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11443">
            <a:off x="2362177" y="2470792"/>
            <a:ext cx="2878554" cy="31604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F04B9-3D65-4E45-B7B6-029628C70319}"/>
              </a:ext>
            </a:extLst>
          </p:cNvPr>
          <p:cNvSpPr txBox="1"/>
          <p:nvPr/>
        </p:nvSpPr>
        <p:spPr>
          <a:xfrm>
            <a:off x="2707619" y="6171302"/>
            <a:ext cx="70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public input is posted on Redistricting2021.acgov.org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FAIR MAPS ACT of 2019 (incorporating Alameda County Charter Criteria)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are Ranked in Order of Priority (“to the extent practicable”)</a:t>
            </a: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US and CA Constitution (</a:t>
            </a:r>
            <a:r>
              <a:rPr lang="en-US" sz="2400" b="1" dirty="0"/>
              <a:t>equal population</a:t>
            </a:r>
            <a:r>
              <a:rPr lang="en-US" sz="2400" dirty="0"/>
              <a:t>) 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</a:t>
            </a:r>
            <a:r>
              <a:rPr lang="en-US" sz="2400" b="1" dirty="0"/>
              <a:t>federal</a:t>
            </a:r>
            <a:r>
              <a:rPr lang="en-US" sz="2400" dirty="0"/>
              <a:t> </a:t>
            </a:r>
            <a:r>
              <a:rPr lang="en-US" sz="2400" b="1" dirty="0"/>
              <a:t>Voting Rights Act</a:t>
            </a:r>
            <a:r>
              <a:rPr lang="en-US" sz="2400" dirty="0"/>
              <a:t> (race and language minorities)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Contiguity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local neighborhoods</a:t>
            </a:r>
            <a:r>
              <a:rPr lang="en-US" sz="2400" dirty="0"/>
              <a:t> and </a:t>
            </a:r>
            <a:r>
              <a:rPr lang="en-US" sz="2400" b="1" dirty="0"/>
              <a:t>Communities of Interest</a:t>
            </a:r>
            <a:r>
              <a:rPr lang="en-US" sz="2400" dirty="0"/>
              <a:t> (COIs)</a:t>
            </a:r>
            <a:endParaRPr dirty="0"/>
          </a:p>
          <a:p>
            <a:pPr marL="831850" lvl="2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dirty="0"/>
              <a:t>COIs may not include relationships with political parties, incumbents, or political candidates.</a:t>
            </a:r>
            <a:endParaRPr dirty="0"/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r>
              <a:rPr lang="en-US" sz="2800" b="1" dirty="0"/>
              <a:t>(continued)</a:t>
            </a:r>
            <a:endParaRPr b="1"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Ranked in Order of Priority (“to the extent practicable”)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Cities </a:t>
            </a:r>
            <a:r>
              <a:rPr lang="en-US" sz="2400" dirty="0"/>
              <a:t>and</a:t>
            </a:r>
            <a:r>
              <a:rPr lang="en-US" sz="2400" b="1" dirty="0"/>
              <a:t> Census Designated Places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Boundaries should be </a:t>
            </a:r>
            <a:r>
              <a:rPr lang="en-US" sz="2400" b="1" dirty="0"/>
              <a:t>easily identifiable and understandable</a:t>
            </a:r>
            <a:r>
              <a:rPr lang="en-US" sz="2400" dirty="0"/>
              <a:t> by residents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Compactness: </a:t>
            </a:r>
            <a:r>
              <a:rPr lang="en-US" sz="2400" dirty="0"/>
              <a:t>If it doesn’t conflict with preceding criteria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Do not favor or discriminate against political parties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2400" i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>
              <a:solidFill>
                <a:schemeClr val="lt1"/>
              </a:solidFill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Draft Map and COI/Map Submittals Overview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9001B-41D4-4F35-B5D6-B1E322D9B132}"/>
              </a:ext>
            </a:extLst>
          </p:cNvPr>
          <p:cNvSpPr txBox="1"/>
          <p:nvPr/>
        </p:nvSpPr>
        <p:spPr>
          <a:xfrm>
            <a:off x="916459" y="1905506"/>
            <a:ext cx="10026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(Change to live map presentation)</a:t>
            </a:r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8905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Draft Map A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31D36-8846-454C-B0C6-EFCF0B09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9" y="193042"/>
            <a:ext cx="9779001" cy="6232289"/>
          </a:xfrm>
          <a:prstGeom prst="rect">
            <a:avLst/>
          </a:prstGeom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FA9CA-B67E-4B66-A8EA-C32DC9947384}"/>
              </a:ext>
            </a:extLst>
          </p:cNvPr>
          <p:cNvSpPr txBox="1"/>
          <p:nvPr/>
        </p:nvSpPr>
        <p:spPr>
          <a:xfrm>
            <a:off x="4087304" y="381575"/>
            <a:ext cx="31157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Draft Map 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38C10-32F6-4AF8-AF02-F547000AAD68}"/>
              </a:ext>
            </a:extLst>
          </p:cNvPr>
          <p:cNvSpPr txBox="1"/>
          <p:nvPr/>
        </p:nvSpPr>
        <p:spPr>
          <a:xfrm>
            <a:off x="460248" y="6152577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rgbClr val="000000"/>
                </a:solidFill>
                <a:latin typeface="ArialMT"/>
              </a:rPr>
              <a:t>Current Alameda County Board of Supervisor districts are shown in </a:t>
            </a:r>
            <a:r>
              <a:rPr lang="en-US" sz="1100" b="1" i="0" u="none" strike="noStrike" baseline="0" dirty="0">
                <a:solidFill>
                  <a:srgbClr val="E652E6"/>
                </a:solidFill>
                <a:latin typeface="Arial-BoldMT"/>
              </a:rPr>
              <a:t>pink.</a:t>
            </a:r>
          </a:p>
          <a:p>
            <a:pPr algn="l"/>
            <a:r>
              <a:rPr lang="en-US" sz="1100" b="0" i="0" u="none" strike="noStrike" baseline="0" dirty="0">
                <a:solidFill>
                  <a:srgbClr val="000000"/>
                </a:solidFill>
                <a:latin typeface="ArialMT"/>
              </a:rPr>
              <a:t>Draft Map A boundaries are shown in </a:t>
            </a:r>
            <a:r>
              <a:rPr lang="en-US" sz="1100" b="1" i="0" u="none" strike="noStrike" baseline="0" dirty="0">
                <a:solidFill>
                  <a:srgbClr val="7F6000"/>
                </a:solidFill>
                <a:latin typeface="Arial-BoldMT"/>
              </a:rPr>
              <a:t>brown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ArialMT"/>
              </a:rPr>
              <a:t>and shown with colors and labels.</a:t>
            </a:r>
          </a:p>
          <a:p>
            <a:pPr algn="l"/>
            <a:r>
              <a:rPr lang="en-US" sz="1000" i="1" dirty="0">
                <a:latin typeface="ArialMT"/>
              </a:rPr>
              <a:t>November 18, 2021</a:t>
            </a:r>
            <a:endParaRPr lang="en-US" sz="1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Draft Map A - Demographics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500AC-5861-482E-9DFD-FA6D80DB0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80" y="1860551"/>
            <a:ext cx="9891920" cy="33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524000" y="3012444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4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1829973" y="5888390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482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Arial-BoldMT</vt:lpstr>
      <vt:lpstr>ArialMT</vt:lpstr>
      <vt:lpstr>Calibri</vt:lpstr>
      <vt:lpstr>Noto Sans Symbols</vt:lpstr>
      <vt:lpstr>Office Theme</vt:lpstr>
      <vt:lpstr>PowerPoint Presentation</vt:lpstr>
      <vt:lpstr>Outline</vt:lpstr>
      <vt:lpstr>Public Input To Date </vt:lpstr>
      <vt:lpstr>What are the mapping criteria? </vt:lpstr>
      <vt:lpstr>What are the mapping criteria? (continued)</vt:lpstr>
      <vt:lpstr>Draft Map and COI/Map Submittals Overview</vt:lpstr>
      <vt:lpstr>Draft Map A</vt:lpstr>
      <vt:lpstr>Draft Map A - Demographics</vt:lpstr>
      <vt:lpstr>PowerPoint Presentation</vt:lpstr>
      <vt:lpstr>For Reference: Redistricting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Casey, CDA</dc:creator>
  <cp:lastModifiedBy>Rivera, Sandra, CDA</cp:lastModifiedBy>
  <cp:revision>117</cp:revision>
  <cp:lastPrinted>2021-11-15T20:23:54Z</cp:lastPrinted>
  <dcterms:created xsi:type="dcterms:W3CDTF">2021-09-14T21:59:15Z</dcterms:created>
  <dcterms:modified xsi:type="dcterms:W3CDTF">2021-11-23T01:12:38Z</dcterms:modified>
</cp:coreProperties>
</file>