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8" r:id="rId9"/>
    <p:sldId id="269" r:id="rId10"/>
    <p:sldId id="264" r:id="rId11"/>
    <p:sldId id="265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2" roundtripDataSignature="AMtx7mjsHpmRRpV/veR3a7B2+qbiWgba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45EF50-11F9-4A23-87D2-B406AFC8C0D3}">
  <a:tblStyle styleId="{FB45EF50-11F9-4A23-87D2-B406AFC8C0D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696913"/>
            <a:ext cx="6192837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9463" y="4412894"/>
            <a:ext cx="5521938" cy="418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09033" y="8825789"/>
            <a:ext cx="2990270" cy="4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696913"/>
            <a:ext cx="6192837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4:notes"/>
          <p:cNvSpPr txBox="1">
            <a:spLocks noGrp="1"/>
          </p:cNvSpPr>
          <p:nvPr>
            <p:ph type="body" idx="1"/>
          </p:nvPr>
        </p:nvSpPr>
        <p:spPr>
          <a:xfrm>
            <a:off x="689463" y="4412894"/>
            <a:ext cx="5521938" cy="418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53" name="Google Shape;153;p24:notes"/>
          <p:cNvSpPr txBox="1">
            <a:spLocks noGrp="1"/>
          </p:cNvSpPr>
          <p:nvPr>
            <p:ph type="sldNum" idx="12"/>
          </p:nvPr>
        </p:nvSpPr>
        <p:spPr>
          <a:xfrm>
            <a:off x="3909033" y="8825789"/>
            <a:ext cx="2990270" cy="4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Casey to note outreach efforts. Summarize public input later.</a:t>
            </a:r>
            <a:endParaRPr dirty="0"/>
          </a:p>
        </p:txBody>
      </p:sp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513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614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16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edistricting2021.acgov.org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districting2021.acgov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A picture containing grass, outdoor, sky, field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228600" y="-800101"/>
            <a:ext cx="12420600" cy="845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334474"/>
            <a:ext cx="11796052" cy="221420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663027" y="3844909"/>
            <a:ext cx="9144000" cy="1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000" dirty="0">
                <a:solidFill>
                  <a:schemeClr val="dk1"/>
                </a:solidFill>
              </a:rPr>
              <a:t>Jane Hood &amp; Karin Mac Donald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 Data &amp; Research, LLC</a:t>
            </a:r>
            <a:b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Alameda County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Redistricting Consultants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 Bazar, Casey Farmer &amp; Sandi Rivera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Development Agency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Alameda County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829977" y="6038726"/>
            <a:ext cx="8810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https://redistricting2021.acgov.org</a:t>
            </a:r>
            <a:endParaRPr sz="39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963508" y="2632649"/>
            <a:ext cx="654303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Hearing – November 4, 2021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District 2 Meeting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 descr="A picture containing grass, outdoor, sky, field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228600" y="-800101"/>
            <a:ext cx="12420600" cy="845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/>
        </p:nvSpPr>
        <p:spPr>
          <a:xfrm>
            <a:off x="1524000" y="3012444"/>
            <a:ext cx="9144000" cy="1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4400" b="1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4400" b="1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1829973" y="5888390"/>
            <a:ext cx="8810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https://redistricting2021.acgov.org</a:t>
            </a:r>
            <a:endParaRPr sz="39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600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i="1" u="sng" dirty="0"/>
              <a:t>For Reference</a:t>
            </a:r>
            <a:r>
              <a:rPr lang="en-US" dirty="0"/>
              <a:t>: Redistricting Meeting Schedule</a:t>
            </a:r>
            <a:endParaRPr dirty="0"/>
          </a:p>
        </p:txBody>
      </p:sp>
      <p:cxnSp>
        <p:nvCxnSpPr>
          <p:cNvPr id="163" name="Google Shape;163;p25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5" name="Google Shape;165;p25"/>
          <p:cNvGraphicFramePr/>
          <p:nvPr>
            <p:extLst>
              <p:ext uri="{D42A27DB-BD31-4B8C-83A1-F6EECF244321}">
                <p14:modId xmlns:p14="http://schemas.microsoft.com/office/powerpoint/2010/main" val="1181499265"/>
              </p:ext>
            </p:extLst>
          </p:nvPr>
        </p:nvGraphicFramePr>
        <p:xfrm>
          <a:off x="667266" y="1690687"/>
          <a:ext cx="10686525" cy="4131855"/>
        </p:xfrm>
        <a:graphic>
          <a:graphicData uri="http://schemas.openxmlformats.org/drawingml/2006/table">
            <a:tbl>
              <a:tblPr firstRow="1" firstCol="1" bandRow="1">
                <a:noFill/>
                <a:tableStyleId>{FB45EF50-11F9-4A23-87D2-B406AFC8C0D3}</a:tableStyleId>
              </a:tblPr>
              <a:tblGrid>
                <a:gridCol w="296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Board Meeting Date/Time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Action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Content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Tuesday 10/12 at 12pm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Hear a presentation and provide direction regarding what scenarios the consultant should explore and bring to the next meeting.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redistricting data, over/under map of the district population, Overview of COIs and public comments received so far. Preliminary Voting Rights Act review.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Tuesday 10/26 at 6pm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Select preliminary draft map(s) for further consideration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District mapping visualizations based on Board direction provided at the previous meeting. Review proposed maps received from the public. Review maps and make modifications live as directed by Board.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Tuesday 11/2 at 6pm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(District meeting per AC Charter – District 1)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Review maps, hear from the public, provide direction to staff/consultant.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Overview of preliminary draft maps. Adjust map(s) as directed.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838199" y="146420"/>
            <a:ext cx="106744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i="1" u="sng"/>
              <a:t>For Reference</a:t>
            </a:r>
            <a:r>
              <a:rPr lang="en-US" i="1"/>
              <a:t>: </a:t>
            </a:r>
            <a:r>
              <a:rPr lang="en-US"/>
              <a:t>Redistricting Meeting Schedule</a:t>
            </a:r>
            <a:endParaRPr/>
          </a:p>
        </p:txBody>
      </p:sp>
      <p:cxnSp>
        <p:nvCxnSpPr>
          <p:cNvPr id="171" name="Google Shape;171;p26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3" name="Google Shape;173;p26"/>
          <p:cNvGraphicFramePr/>
          <p:nvPr>
            <p:extLst>
              <p:ext uri="{D42A27DB-BD31-4B8C-83A1-F6EECF244321}">
                <p14:modId xmlns:p14="http://schemas.microsoft.com/office/powerpoint/2010/main" val="1980790297"/>
              </p:ext>
            </p:extLst>
          </p:nvPr>
        </p:nvGraphicFramePr>
        <p:xfrm>
          <a:off x="838199" y="1342452"/>
          <a:ext cx="10805275" cy="4750975"/>
        </p:xfrm>
        <a:graphic>
          <a:graphicData uri="http://schemas.openxmlformats.org/drawingml/2006/table">
            <a:tbl>
              <a:tblPr firstRow="1" firstCol="1" bandRow="1">
                <a:noFill/>
                <a:tableStyleId>{FB45EF50-11F9-4A23-87D2-B406AFC8C0D3}</a:tableStyleId>
              </a:tblPr>
              <a:tblGrid>
                <a:gridCol w="32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Board Meeting Date/Time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Action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Content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Thursday 11/4 at 6pm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(District meeting per AC Charter – District 2)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Review maps, hear from the public, narrow down maps for consideration, and provide direction to staff/consultant.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draft maps. Adjust map(s) as directed.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Tuesday 11/16 at 6pm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(District meeting per AC Charter – District 5)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Review maps, hear from the public, narrow down (1-2) maps for consideration, and provide direction to staff/consultant.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draft maps. Adjust map(s) as directed.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Tuesday 11/23 at 6pm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(District meeting per AC Charter – District 4)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Review maps, hear from the public, narrow down to a map for consideration, and provide direction to staff/consultant.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draft maps. Adjust map as directed.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Thursday 12/2 at 6pm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(District meeting per AC Charter – District 3)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Review maps, hear from the public, and approve map for adoption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map. Make final map adjustments.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Tuesday, 12/7 at 12pm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First Reading of Ordinance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map and ordinance.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Tuesday, 12/14 at 12pm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 Reading of Ordinance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 Adopt Final Map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4965431" y="667316"/>
            <a:ext cx="6586491" cy="77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Outline</a:t>
            </a:r>
            <a:endParaRPr b="1" dirty="0"/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4965431" y="2057312"/>
            <a:ext cx="6586489" cy="460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Outreach Activities</a:t>
            </a:r>
          </a:p>
          <a:p>
            <a:pPr marL="0" indent="0">
              <a:lnSpc>
                <a:spcPct val="100000"/>
              </a:lnSpc>
              <a:spcBef>
                <a:spcPts val="520"/>
              </a:spcBef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Mapping Criteria</a:t>
            </a:r>
          </a:p>
          <a:p>
            <a:pPr marL="284163" indent="-284163">
              <a:lnSpc>
                <a:spcPct val="100000"/>
              </a:lnSpc>
              <a:spcBef>
                <a:spcPts val="520"/>
              </a:spcBef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Map visualizations and Community of Interest (COI) Overview</a:t>
            </a:r>
          </a:p>
          <a:p>
            <a:pPr marL="0" indent="0">
              <a:lnSpc>
                <a:spcPct val="100000"/>
              </a:lnSpc>
              <a:spcBef>
                <a:spcPts val="520"/>
              </a:spcBef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Board Receive Public Comments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Provide direction to consultant and staff on scenarios for the next Board meeting 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270"/>
              <a:buFont typeface="Calibri"/>
              <a:buChar char="⮚"/>
            </a:pPr>
            <a:endParaRPr lang="en-US" sz="2900" dirty="0"/>
          </a:p>
        </p:txBody>
      </p:sp>
      <p:pic>
        <p:nvPicPr>
          <p:cNvPr id="100" name="Google Shape;100;p3" descr="A picture containing grass, outdoor, sky,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3"/>
          <p:cNvCxnSpPr/>
          <p:nvPr/>
        </p:nvCxnSpPr>
        <p:spPr>
          <a:xfrm>
            <a:off x="5061269" y="1751324"/>
            <a:ext cx="6309360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198927" y="-1985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Public Input To Date </a:t>
            </a:r>
            <a:endParaRPr b="1" dirty="0"/>
          </a:p>
        </p:txBody>
      </p:sp>
      <p:graphicFrame>
        <p:nvGraphicFramePr>
          <p:cNvPr id="107" name="Google Shape;107;p7"/>
          <p:cNvGraphicFramePr/>
          <p:nvPr>
            <p:extLst>
              <p:ext uri="{D42A27DB-BD31-4B8C-83A1-F6EECF244321}">
                <p14:modId xmlns:p14="http://schemas.microsoft.com/office/powerpoint/2010/main" val="3530069514"/>
              </p:ext>
            </p:extLst>
          </p:nvPr>
        </p:nvGraphicFramePr>
        <p:xfrm>
          <a:off x="469386" y="771525"/>
          <a:ext cx="11085825" cy="5314950"/>
        </p:xfrm>
        <a:graphic>
          <a:graphicData uri="http://schemas.openxmlformats.org/drawingml/2006/table">
            <a:tbl>
              <a:tblPr firstRow="1" bandRow="1">
                <a:noFill/>
                <a:tableStyleId>{FB45EF50-11F9-4A23-87D2-B406AFC8C0D3}</a:tableStyleId>
              </a:tblPr>
              <a:tblGrid>
                <a:gridCol w="67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strike="noStrike" cap="none" dirty="0"/>
                        <a:t>Method of Participation </a:t>
                      </a:r>
                      <a:endParaRPr sz="1400" u="none" strike="noStrike" cap="none" dirty="0"/>
                    </a:p>
                  </a:txBody>
                  <a:tcPr marL="91450" marR="91450" marT="41575" marB="41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strike="noStrike" cap="none" dirty="0"/>
                        <a:t>Inputs as of 11/3/2021 </a:t>
                      </a:r>
                      <a:endParaRPr sz="1400" u="none" strike="noStrike" cap="none" dirty="0"/>
                    </a:p>
                  </a:txBody>
                  <a:tcPr marL="91450" marR="91450" marT="41575" marB="41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“Community of Interest” </a:t>
                      </a:r>
                      <a:br>
                        <a:rPr lang="en-US" sz="2400" u="none" strike="noStrike" cap="none" dirty="0"/>
                      </a:br>
                      <a:r>
                        <a:rPr lang="en-US" sz="2400" u="none" strike="noStrike" cap="none" dirty="0"/>
                        <a:t>Online Tool </a:t>
                      </a:r>
                      <a:endParaRPr sz="24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Submissions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</a:txBody>
                  <a:tcPr marL="91450" marR="91450" marT="41575" marB="41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3600" b="1" u="none" strike="noStrike" cap="none" dirty="0"/>
                        <a:t>132</a:t>
                      </a:r>
                      <a:endParaRPr sz="3600" b="1" u="none" strike="noStrike" cap="none" dirty="0"/>
                    </a:p>
                  </a:txBody>
                  <a:tcPr marL="91450" marR="91450" marT="41575" marB="41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400" u="none" strike="noStrike" cap="none" dirty="0"/>
                        <a:t>Written comments: </a:t>
                      </a:r>
                      <a:br>
                        <a:rPr lang="en-US" sz="2400" u="none" strike="noStrike" cap="none" dirty="0"/>
                      </a:br>
                      <a:r>
                        <a:rPr lang="en-US" sz="2400" i="1" u="none" strike="noStrike" cap="none" dirty="0"/>
                        <a:t>Emails, comments on the webpage, or mailed in </a:t>
                      </a:r>
                      <a:endParaRPr sz="2400" u="none" strike="noStrike" cap="none" dirty="0"/>
                    </a:p>
                  </a:txBody>
                  <a:tcPr marL="91450" marR="91450" marT="41575" marB="41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lang="en-US" sz="1400" u="none" strike="noStrike" cap="none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500"/>
                        <a:buFont typeface="Arial"/>
                        <a:buNone/>
                      </a:pPr>
                      <a:r>
                        <a:rPr lang="en-US" sz="3600" b="1" dirty="0"/>
                        <a:t>69</a:t>
                      </a:r>
                    </a:p>
                  </a:txBody>
                  <a:tcPr marL="91450" marR="91450" marT="41575" marB="41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400" u="none" strike="noStrike" cap="none" dirty="0"/>
                        <a:t>Proposed public maps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1800" i="1" u="none" strike="noStrike" cap="none" dirty="0"/>
                        <a:t>Online mapping program launched on October 11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lang="en-US" sz="2400" u="none" strike="noStrike" cap="none" dirty="0"/>
                    </a:p>
                  </a:txBody>
                  <a:tcPr marL="91450" marR="91450" marT="41575" marB="4157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  <a:tabLst/>
                        <a:defRPr/>
                      </a:pPr>
                      <a:r>
                        <a:rPr lang="en-US" sz="3600" b="1" dirty="0"/>
                        <a:t>2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lang="en-US" sz="1400" u="none" strike="noStrike" cap="none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1575" marB="41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8" name="Google Shape;108;p7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1395" y="1962726"/>
            <a:ext cx="2954944" cy="1954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/>
          <p:nvPr/>
        </p:nvSpPr>
        <p:spPr>
          <a:xfrm>
            <a:off x="5355127" y="3225798"/>
            <a:ext cx="393740" cy="3048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/>
          <p:nvPr/>
        </p:nvSpPr>
        <p:spPr>
          <a:xfrm rot="911443">
            <a:off x="3346063" y="2834134"/>
            <a:ext cx="2006629" cy="28616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F04B9-3D65-4E45-B7B6-029628C70319}"/>
              </a:ext>
            </a:extLst>
          </p:cNvPr>
          <p:cNvSpPr txBox="1"/>
          <p:nvPr/>
        </p:nvSpPr>
        <p:spPr>
          <a:xfrm>
            <a:off x="2707619" y="6171302"/>
            <a:ext cx="702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All public input is posted on Redistricting2021.acgov.org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What are the mapping criteria? </a:t>
            </a:r>
            <a:endParaRPr b="1"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1051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i="1" dirty="0"/>
              <a:t>FAIR MAPS ACT of 2019 (incorporating Alameda County Charter Criteria)</a:t>
            </a:r>
            <a:endParaRPr sz="24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i="1" dirty="0"/>
              <a:t>Criteria are Ranked in Order of Priority (“to the extent practicable”)</a:t>
            </a:r>
            <a:endParaRPr sz="2400" i="1"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Compliance with US and CA Constitution (</a:t>
            </a:r>
            <a:r>
              <a:rPr lang="en-US" sz="2400" b="1" dirty="0"/>
              <a:t>equal population</a:t>
            </a:r>
            <a:r>
              <a:rPr lang="en-US" sz="2400" dirty="0"/>
              <a:t>) 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Compliance with </a:t>
            </a:r>
            <a:r>
              <a:rPr lang="en-US" sz="2400" b="1" dirty="0"/>
              <a:t>federal</a:t>
            </a:r>
            <a:r>
              <a:rPr lang="en-US" sz="2400" dirty="0"/>
              <a:t> </a:t>
            </a:r>
            <a:r>
              <a:rPr lang="en-US" sz="2400" b="1" dirty="0"/>
              <a:t>Voting Rights Act</a:t>
            </a:r>
            <a:r>
              <a:rPr lang="en-US" sz="2400" dirty="0"/>
              <a:t> (race and language minorities)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b="1" dirty="0"/>
              <a:t>Contiguity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Respect for (minimize division of) </a:t>
            </a:r>
            <a:r>
              <a:rPr lang="en-US" sz="2400" b="1" dirty="0"/>
              <a:t>local neighborhoods</a:t>
            </a:r>
            <a:r>
              <a:rPr lang="en-US" sz="2400" dirty="0"/>
              <a:t> and </a:t>
            </a:r>
            <a:r>
              <a:rPr lang="en-US" sz="2400" b="1" dirty="0"/>
              <a:t>Communities of Interest</a:t>
            </a:r>
            <a:r>
              <a:rPr lang="en-US" sz="2400" dirty="0"/>
              <a:t> (COIs)</a:t>
            </a:r>
            <a:endParaRPr dirty="0"/>
          </a:p>
          <a:p>
            <a:pPr marL="831850" lvl="2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dirty="0"/>
              <a:t>COIs may not include relationships with political parties, incumbents, or political candidates.</a:t>
            </a:r>
            <a:endParaRPr dirty="0"/>
          </a:p>
          <a:p>
            <a:pPr marL="310896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100" dirty="0"/>
          </a:p>
        </p:txBody>
      </p:sp>
      <p:cxnSp>
        <p:nvCxnSpPr>
          <p:cNvPr id="117" name="Google Shape;117;p21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What are the mapping criteria? </a:t>
            </a:r>
            <a:r>
              <a:rPr lang="en-US" sz="2800" b="1" dirty="0"/>
              <a:t>(continued)</a:t>
            </a:r>
            <a:endParaRPr b="1" dirty="0"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1051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i="1" dirty="0"/>
              <a:t>Criteria Ranked in Order of Priority (“to the extent practicable”)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i="1"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Respect for (minimize division of) </a:t>
            </a:r>
            <a:r>
              <a:rPr lang="en-US" sz="2400" b="1" dirty="0"/>
              <a:t>Cities </a:t>
            </a:r>
            <a:r>
              <a:rPr lang="en-US" sz="2400" dirty="0"/>
              <a:t>and</a:t>
            </a:r>
            <a:r>
              <a:rPr lang="en-US" sz="2400" b="1" dirty="0"/>
              <a:t> Census Designated Places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Boundaries should be </a:t>
            </a:r>
            <a:r>
              <a:rPr lang="en-US" sz="2400" b="1" dirty="0"/>
              <a:t>easily identifiable and understandable</a:t>
            </a:r>
            <a:r>
              <a:rPr lang="en-US" sz="2400" dirty="0"/>
              <a:t> by residents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b="1" dirty="0"/>
              <a:t>Compactness: </a:t>
            </a:r>
            <a:r>
              <a:rPr lang="en-US" sz="2400" dirty="0"/>
              <a:t>If it doesn’t conflict with preceding criteria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Do not favor or discriminate against political parties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None/>
            </a:pPr>
            <a:endParaRPr sz="2400" i="1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00" i="1" dirty="0">
              <a:solidFill>
                <a:schemeClr val="lt1"/>
              </a:solidFill>
            </a:endParaRPr>
          </a:p>
        </p:txBody>
      </p:sp>
      <p:cxnSp>
        <p:nvCxnSpPr>
          <p:cNvPr id="125" name="Google Shape;125;p22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COI Submittals Overview and Map Visualizations</a:t>
            </a:r>
            <a:endParaRPr b="1" dirty="0"/>
          </a:p>
        </p:txBody>
      </p:sp>
      <p:cxnSp>
        <p:nvCxnSpPr>
          <p:cNvPr id="141" name="Google Shape;141;p20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89001B-41D4-4F35-B5D6-B1E322D9B132}"/>
              </a:ext>
            </a:extLst>
          </p:cNvPr>
          <p:cNvSpPr txBox="1"/>
          <p:nvPr/>
        </p:nvSpPr>
        <p:spPr>
          <a:xfrm>
            <a:off x="916459" y="1905506"/>
            <a:ext cx="100268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Map visualization that makes minor alterations to the existing lines, respects as many of the submitted COIs as possible, and follows the FAIR Maps Act criteria.</a:t>
            </a:r>
          </a:p>
          <a:p>
            <a:endParaRPr lang="en-US" sz="2400" dirty="0"/>
          </a:p>
          <a:p>
            <a:r>
              <a:rPr lang="en-US" sz="2400" dirty="0"/>
              <a:t>Map visualization that makes major alterations to </a:t>
            </a:r>
            <a:r>
              <a:rPr lang="en-US" sz="2400"/>
              <a:t>the existing lines </a:t>
            </a:r>
            <a:r>
              <a:rPr lang="en-US" sz="2400" dirty="0"/>
              <a:t>and uses the submitted COIs along with other FAIR Maps </a:t>
            </a:r>
            <a:r>
              <a:rPr lang="en-US" sz="2400"/>
              <a:t>Act criteria, </a:t>
            </a:r>
            <a:r>
              <a:rPr lang="en-US" sz="2400" dirty="0"/>
              <a:t>incorporating as many COIs as possible.</a:t>
            </a:r>
          </a:p>
          <a:p>
            <a:endParaRPr lang="en-US" sz="3200" i="1" dirty="0"/>
          </a:p>
          <a:p>
            <a:r>
              <a:rPr lang="en-US" sz="3200" i="1" dirty="0"/>
              <a:t>(Change to map presentation)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Map Visualizations</a:t>
            </a:r>
            <a:endParaRPr b="1" dirty="0"/>
          </a:p>
        </p:txBody>
      </p:sp>
      <p:cxnSp>
        <p:nvCxnSpPr>
          <p:cNvPr id="141" name="Google Shape;141;p20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FA5EAE9-7261-4F7A-B28E-C1C1EB682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18" y="54265"/>
            <a:ext cx="8516414" cy="674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3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Map Visualizations</a:t>
            </a:r>
            <a:endParaRPr b="1" dirty="0"/>
          </a:p>
        </p:txBody>
      </p:sp>
      <p:cxnSp>
        <p:nvCxnSpPr>
          <p:cNvPr id="141" name="Google Shape;141;p20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8C33934-64AB-440E-A26C-9C838FADC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17" y="0"/>
            <a:ext cx="8528772" cy="68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3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Map Visualizations</a:t>
            </a:r>
            <a:endParaRPr b="1" dirty="0"/>
          </a:p>
        </p:txBody>
      </p:sp>
      <p:cxnSp>
        <p:nvCxnSpPr>
          <p:cNvPr id="141" name="Google Shape;141;p20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8C33934-64AB-440E-A26C-9C838FADC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17" y="-12357"/>
            <a:ext cx="8454632" cy="68156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60E981-469C-4279-A8DB-06191155F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664" y="0"/>
            <a:ext cx="8454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93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763</Words>
  <Application>Microsoft Office PowerPoint</Application>
  <PresentationFormat>Widescreen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Noto Sans Symbols</vt:lpstr>
      <vt:lpstr>Office Theme</vt:lpstr>
      <vt:lpstr>PowerPoint Presentation</vt:lpstr>
      <vt:lpstr>Outline</vt:lpstr>
      <vt:lpstr>Public Input To Date </vt:lpstr>
      <vt:lpstr>What are the mapping criteria? </vt:lpstr>
      <vt:lpstr>What are the mapping criteria? (continued)</vt:lpstr>
      <vt:lpstr>COI Submittals Overview and Map Visualizations</vt:lpstr>
      <vt:lpstr>Map Visualizations</vt:lpstr>
      <vt:lpstr>Map Visualizations</vt:lpstr>
      <vt:lpstr>Map Visualizations</vt:lpstr>
      <vt:lpstr>PowerPoint Presentation</vt:lpstr>
      <vt:lpstr>For Reference: Redistricting Meeting Schedule</vt:lpstr>
      <vt:lpstr>For Reference: Redistricting Meeting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Farmer, Casey, CDA</dc:creator>
  <cp:lastModifiedBy>Rivera, Sandra, CDA</cp:lastModifiedBy>
  <cp:revision>100</cp:revision>
  <dcterms:created xsi:type="dcterms:W3CDTF">2021-09-14T21:59:15Z</dcterms:created>
  <dcterms:modified xsi:type="dcterms:W3CDTF">2021-11-03T23:07:27Z</dcterms:modified>
</cp:coreProperties>
</file>